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5" r:id="rId4"/>
  </p:sldMasterIdLst>
  <p:notesMasterIdLst>
    <p:notesMasterId r:id="rId24"/>
  </p:notesMasterIdLst>
  <p:sldIdLst>
    <p:sldId id="284" r:id="rId5"/>
    <p:sldId id="303" r:id="rId6"/>
    <p:sldId id="297" r:id="rId7"/>
    <p:sldId id="286" r:id="rId8"/>
    <p:sldId id="304" r:id="rId9"/>
    <p:sldId id="305" r:id="rId10"/>
    <p:sldId id="306" r:id="rId11"/>
    <p:sldId id="261" r:id="rId12"/>
    <p:sldId id="307" r:id="rId13"/>
    <p:sldId id="262" r:id="rId14"/>
    <p:sldId id="309" r:id="rId15"/>
    <p:sldId id="300" r:id="rId16"/>
    <p:sldId id="310" r:id="rId17"/>
    <p:sldId id="311" r:id="rId18"/>
    <p:sldId id="312" r:id="rId19"/>
    <p:sldId id="308" r:id="rId20"/>
    <p:sldId id="298" r:id="rId21"/>
    <p:sldId id="288"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3314645-87FE-4860-A568-4802878389A1}">
          <p14:sldIdLst>
            <p14:sldId id="284"/>
            <p14:sldId id="303"/>
            <p14:sldId id="297"/>
            <p14:sldId id="286"/>
            <p14:sldId id="304"/>
            <p14:sldId id="305"/>
            <p14:sldId id="306"/>
            <p14:sldId id="261"/>
            <p14:sldId id="307"/>
            <p14:sldId id="262"/>
            <p14:sldId id="309"/>
            <p14:sldId id="300"/>
            <p14:sldId id="310"/>
            <p14:sldId id="311"/>
            <p14:sldId id="312"/>
            <p14:sldId id="308"/>
            <p14:sldId id="298"/>
            <p14:sldId id="288"/>
            <p14:sldId id="29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E8"/>
    <a:srgbClr val="282828"/>
    <a:srgbClr val="ECC4BF"/>
    <a:srgbClr val="E9C46A"/>
    <a:srgbClr val="97EFD3"/>
    <a:srgbClr val="F15574"/>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30C46-279A-7EF4-0291-46AD0A7E6EC3}" v="35" dt="2026-01-30T09:27:44.047"/>
    <p1510:client id="{1101E524-AE0C-B0B0-C40F-BEE5646BE5AC}" v="6" dt="2026-01-31T03:25:05.322"/>
    <p1510:client id="{B9D5F243-7FEF-49D6-A3B9-A8FD047BC0F4}" v="12" dt="2026-01-31T07:15:5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7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ani Kudthe" userId="0dddbcebd80138d4" providerId="LiveId" clId="{1123DF58-170C-4325-AB71-6DBCAFF61EDB}"/>
    <pc:docChg chg="custSel modSld">
      <pc:chgData name="Bhavani Kudthe" userId="0dddbcebd80138d4" providerId="LiveId" clId="{1123DF58-170C-4325-AB71-6DBCAFF61EDB}" dt="2026-01-31T07:15:55.855" v="6"/>
      <pc:docMkLst>
        <pc:docMk/>
      </pc:docMkLst>
      <pc:sldChg chg="addSp delSp modSp mod">
        <pc:chgData name="Bhavani Kudthe" userId="0dddbcebd80138d4" providerId="LiveId" clId="{1123DF58-170C-4325-AB71-6DBCAFF61EDB}" dt="2026-01-31T07:15:55.855" v="6"/>
        <pc:sldMkLst>
          <pc:docMk/>
          <pc:sldMk cId="2011023441" sldId="262"/>
        </pc:sldMkLst>
        <pc:spChg chg="add mod">
          <ac:chgData name="Bhavani Kudthe" userId="0dddbcebd80138d4" providerId="LiveId" clId="{1123DF58-170C-4325-AB71-6DBCAFF61EDB}" dt="2026-01-31T07:15:52.222" v="4" actId="478"/>
          <ac:spMkLst>
            <pc:docMk/>
            <pc:sldMk cId="2011023441" sldId="262"/>
            <ac:spMk id="6" creationId="{12CB1561-77C8-9F85-41FB-451D95583A89}"/>
          </ac:spMkLst>
        </pc:spChg>
        <pc:spChg chg="add">
          <ac:chgData name="Bhavani Kudthe" userId="0dddbcebd80138d4" providerId="LiveId" clId="{1123DF58-170C-4325-AB71-6DBCAFF61EDB}" dt="2026-01-31T07:15:53.089" v="5"/>
          <ac:spMkLst>
            <pc:docMk/>
            <pc:sldMk cId="2011023441" sldId="262"/>
            <ac:spMk id="7" creationId="{D2C0E520-776E-15E1-DD18-50B28C215EDE}"/>
          </ac:spMkLst>
        </pc:spChg>
        <pc:picChg chg="del">
          <ac:chgData name="Bhavani Kudthe" userId="0dddbcebd80138d4" providerId="LiveId" clId="{1123DF58-170C-4325-AB71-6DBCAFF61EDB}" dt="2026-01-31T07:15:52.222" v="4" actId="478"/>
          <ac:picMkLst>
            <pc:docMk/>
            <pc:sldMk cId="2011023441" sldId="262"/>
            <ac:picMk id="4" creationId="{88A4DC3F-BE47-1B4C-E55F-53C1E4B85E88}"/>
          </ac:picMkLst>
        </pc:picChg>
        <pc:picChg chg="add">
          <ac:chgData name="Bhavani Kudthe" userId="0dddbcebd80138d4" providerId="LiveId" clId="{1123DF58-170C-4325-AB71-6DBCAFF61EDB}" dt="2026-01-31T07:15:55.855" v="6"/>
          <ac:picMkLst>
            <pc:docMk/>
            <pc:sldMk cId="2011023441" sldId="262"/>
            <ac:picMk id="8" creationId="{7649BE77-8F18-83E4-14E9-BC48C793E1B2}"/>
          </ac:picMkLst>
        </pc:picChg>
      </pc:sldChg>
      <pc:sldChg chg="addSp delSp modSp">
        <pc:chgData name="Bhavani Kudthe" userId="0dddbcebd80138d4" providerId="LiveId" clId="{1123DF58-170C-4325-AB71-6DBCAFF61EDB}" dt="2026-01-31T07:15:31.203" v="3"/>
        <pc:sldMkLst>
          <pc:docMk/>
          <pc:sldMk cId="2209301530" sldId="309"/>
        </pc:sldMkLst>
        <pc:spChg chg="add del">
          <ac:chgData name="Bhavani Kudthe" userId="0dddbcebd80138d4" providerId="LiveId" clId="{1123DF58-170C-4325-AB71-6DBCAFF61EDB}" dt="2026-01-31T07:15:26.276" v="1" actId="478"/>
          <ac:spMkLst>
            <pc:docMk/>
            <pc:sldMk cId="2209301530" sldId="309"/>
            <ac:spMk id="3" creationId="{EAE1EF6E-049A-C855-09E5-0EAB285D3DE3}"/>
          </ac:spMkLst>
        </pc:spChg>
        <pc:spChg chg="add mod">
          <ac:chgData name="Bhavani Kudthe" userId="0dddbcebd80138d4" providerId="LiveId" clId="{1123DF58-170C-4325-AB71-6DBCAFF61EDB}" dt="2026-01-31T07:15:26.276" v="1" actId="478"/>
          <ac:spMkLst>
            <pc:docMk/>
            <pc:sldMk cId="2209301530" sldId="309"/>
            <ac:spMk id="5" creationId="{AD661C13-FF8F-3B47-AAD2-DC9662107111}"/>
          </ac:spMkLst>
        </pc:spChg>
        <pc:spChg chg="add">
          <ac:chgData name="Bhavani Kudthe" userId="0dddbcebd80138d4" providerId="LiveId" clId="{1123DF58-170C-4325-AB71-6DBCAFF61EDB}" dt="2026-01-31T07:15:28.357" v="2"/>
          <ac:spMkLst>
            <pc:docMk/>
            <pc:sldMk cId="2209301530" sldId="309"/>
            <ac:spMk id="8" creationId="{4257C04C-0ADB-E7DB-F207-7AB92A7CD5C3}"/>
          </ac:spMkLst>
        </pc:spChg>
        <pc:picChg chg="del">
          <ac:chgData name="Bhavani Kudthe" userId="0dddbcebd80138d4" providerId="LiveId" clId="{1123DF58-170C-4325-AB71-6DBCAFF61EDB}" dt="2026-01-31T07:15:26.276" v="1" actId="478"/>
          <ac:picMkLst>
            <pc:docMk/>
            <pc:sldMk cId="2209301530" sldId="309"/>
            <ac:picMk id="7" creationId="{34135BD9-0E0F-BDBA-046A-3C476CE931F4}"/>
          </ac:picMkLst>
        </pc:picChg>
        <pc:picChg chg="add">
          <ac:chgData name="Bhavani Kudthe" userId="0dddbcebd80138d4" providerId="LiveId" clId="{1123DF58-170C-4325-AB71-6DBCAFF61EDB}" dt="2026-01-31T07:15:31.203" v="3"/>
          <ac:picMkLst>
            <pc:docMk/>
            <pc:sldMk cId="2209301530" sldId="309"/>
            <ac:picMk id="9" creationId="{4A3D5006-B2E1-F82B-E0A2-FA017BE6BC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407497510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93512666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141789329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436286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400209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779532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479206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1996739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4265965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20XX</a:t>
            </a:r>
          </a:p>
        </p:txBody>
      </p:sp>
      <p:sp>
        <p:nvSpPr>
          <p:cNvPr id="5" name="Footer Placeholder 4"/>
          <p:cNvSpPr>
            <a:spLocks noGrp="1"/>
          </p:cNvSpPr>
          <p:nvPr>
            <p:ph type="ftr" sz="quarter" idx="11"/>
          </p:nvPr>
        </p:nvSpPr>
        <p:spPr/>
        <p:txBody>
          <a:bodyPr/>
          <a:lstStyle/>
          <a:p>
            <a:r>
              <a:rPr lang="en-US" noProof="0"/>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noProof="0" smtClean="0"/>
              <a:t>‹#›</a:t>
            </a:fld>
            <a:endParaRPr lang="en-US" noProof="0"/>
          </a:p>
        </p:txBody>
      </p:sp>
    </p:spTree>
    <p:extLst>
      <p:ext uri="{BB962C8B-B14F-4D97-AF65-F5344CB8AC3E}">
        <p14:creationId xmlns:p14="http://schemas.microsoft.com/office/powerpoint/2010/main" val="208561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243601249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241741887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20XX</a:t>
            </a:r>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411633133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noProof="0"/>
              <a:t>20XX</a:t>
            </a:r>
          </a:p>
        </p:txBody>
      </p:sp>
      <p:sp>
        <p:nvSpPr>
          <p:cNvPr id="4" name="Footer Placeholder 3"/>
          <p:cNvSpPr>
            <a:spLocks noGrp="1"/>
          </p:cNvSpPr>
          <p:nvPr>
            <p:ph type="ftr" sz="quarter" idx="11"/>
          </p:nvPr>
        </p:nvSpPr>
        <p:spPr/>
        <p:txBody>
          <a:bodyPr/>
          <a:lstStyle/>
          <a:p>
            <a:r>
              <a:rPr lang="en-US" noProof="0"/>
              <a:t>Presentation title</a:t>
            </a:r>
          </a:p>
        </p:txBody>
      </p:sp>
      <p:sp>
        <p:nvSpPr>
          <p:cNvPr id="5" name="Slide Number Placeholder 4"/>
          <p:cNvSpPr>
            <a:spLocks noGrp="1"/>
          </p:cNvSpPr>
          <p:nvPr>
            <p:ph type="sldNum" sz="quarter" idx="12"/>
          </p:nvPr>
        </p:nvSpPr>
        <p:spPr/>
        <p:txBody>
          <a:bodyPr/>
          <a:lstStyle/>
          <a:p>
            <a:fld id="{8D0AFDD5-844D-364D-8AEC-50CF4D36D55D}" type="slidenum">
              <a:rPr lang="en-US" noProof="0" smtClean="0"/>
              <a:t>‹#›</a:t>
            </a:fld>
            <a:endParaRPr lang="en-US" noProof="0"/>
          </a:p>
        </p:txBody>
      </p:sp>
    </p:spTree>
    <p:extLst>
      <p:ext uri="{BB962C8B-B14F-4D97-AF65-F5344CB8AC3E}">
        <p14:creationId xmlns:p14="http://schemas.microsoft.com/office/powerpoint/2010/main" val="85781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20XX</a:t>
            </a:r>
          </a:p>
        </p:txBody>
      </p:sp>
      <p:sp>
        <p:nvSpPr>
          <p:cNvPr id="3" name="Footer Placeholder 2"/>
          <p:cNvSpPr>
            <a:spLocks noGrp="1"/>
          </p:cNvSpPr>
          <p:nvPr>
            <p:ph type="ftr" sz="quarter" idx="11"/>
          </p:nvPr>
        </p:nvSpPr>
        <p:spPr/>
        <p:txBody>
          <a:bodyPr/>
          <a:lstStyle/>
          <a:p>
            <a:r>
              <a:rPr lang="en-US" noProof="0"/>
              <a:t>Presentation title</a:t>
            </a:r>
          </a:p>
        </p:txBody>
      </p:sp>
      <p:sp>
        <p:nvSpPr>
          <p:cNvPr id="4" name="Slide Number Placeholder 3"/>
          <p:cNvSpPr>
            <a:spLocks noGrp="1"/>
          </p:cNvSpPr>
          <p:nvPr>
            <p:ph type="sldNum" sz="quarter" idx="12"/>
          </p:nvPr>
        </p:nvSpPr>
        <p:spPr/>
        <p:txBody>
          <a:bodyPr/>
          <a:lstStyle/>
          <a:p>
            <a:fld id="{8D0AFDD5-844D-364D-8AEC-50CF4D36D55D}" type="slidenum">
              <a:rPr lang="en-US" noProof="0" smtClean="0"/>
              <a:t>‹#›</a:t>
            </a:fld>
            <a:endParaRPr lang="en-US" noProof="0"/>
          </a:p>
        </p:txBody>
      </p:sp>
    </p:spTree>
    <p:extLst>
      <p:ext uri="{BB962C8B-B14F-4D97-AF65-F5344CB8AC3E}">
        <p14:creationId xmlns:p14="http://schemas.microsoft.com/office/powerpoint/2010/main" val="234586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295480686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a:p>
        </p:txBody>
      </p:sp>
    </p:spTree>
    <p:extLst>
      <p:ext uri="{BB962C8B-B14F-4D97-AF65-F5344CB8AC3E}">
        <p14:creationId xmlns:p14="http://schemas.microsoft.com/office/powerpoint/2010/main" val="332945190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AFDD5-844D-364D-8AEC-50CF4D36D55D}" type="slidenum">
              <a:rPr lang="en-US" smtClean="0"/>
              <a:pPr/>
              <a:t>‹#›</a:t>
            </a:fld>
            <a:endParaRPr lang="en-US"/>
          </a:p>
        </p:txBody>
      </p:sp>
      <p:cxnSp>
        <p:nvCxnSpPr>
          <p:cNvPr id="7" name="Straight Connector 6">
            <a:extLst>
              <a:ext uri="{FF2B5EF4-FFF2-40B4-BE49-F238E27FC236}">
                <a16:creationId xmlns:a16="http://schemas.microsoft.com/office/drawing/2014/main" id="{BC4892D8-2AEF-64C5-21AD-04D76856A627}"/>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B20EB5-8BCE-566E-3DBD-E66F524806E7}"/>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EAA460-C3F9-349C-B773-C13029169BC4}"/>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0EE2F4-5421-F467-F9DA-4C0C42EAEDC0}"/>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70396"/>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3940" r:id="rId17"/>
    <p:sldLayoutId id="2147483660" r:id="rId18"/>
    <p:sldLayoutId id="2147483669"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936171" y="947057"/>
            <a:ext cx="6204858" cy="1883229"/>
          </a:xfrm>
        </p:spPr>
        <p:txBody>
          <a:bodyPr/>
          <a:lstStyle/>
          <a:p>
            <a:pPr algn="ctr"/>
            <a:r>
              <a:rPr lang="en-US" sz="4000" b="1" spc="-132">
                <a:latin typeface="Times New Roman" panose="02020603050405020304" pitchFamily="18" charset="0"/>
                <a:cs typeface="Times New Roman" panose="02020603050405020304" pitchFamily="18" charset="0"/>
              </a:rPr>
              <a:t>Axon Project on  CRM Analytics</a:t>
            </a:r>
            <a:endParaRPr lang="en-US" sz="4000" b="1">
              <a:latin typeface="Times New Roman" panose="02020603050405020304" pitchFamily="18" charset="0"/>
              <a:cs typeface="Times New Roman" panose="02020603050405020304" pitchFamily="18" charset="0"/>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39" y="4449837"/>
            <a:ext cx="4992190" cy="389273"/>
          </a:xfrm>
        </p:spPr>
        <p:txBody>
          <a:bodyPr/>
          <a:lstStyle/>
          <a:p>
            <a:r>
              <a:rPr lang="en-US" b="1">
                <a:latin typeface="Times New Roman" panose="02020603050405020304" pitchFamily="18" charset="0"/>
                <a:cs typeface="Times New Roman" panose="02020603050405020304" pitchFamily="18" charset="0"/>
              </a:rPr>
              <a:t>              Project Mentor –Mahendra Singh</a:t>
            </a:r>
          </a:p>
        </p:txBody>
      </p:sp>
      <p:pic>
        <p:nvPicPr>
          <p:cNvPr id="4102" name="Picture 6" descr="What Is Power-CRM Software | ICepts Technology Group, Inc.">
            <a:extLst>
              <a:ext uri="{FF2B5EF4-FFF2-40B4-BE49-F238E27FC236}">
                <a16:creationId xmlns:a16="http://schemas.microsoft.com/office/drawing/2014/main" id="{E447C570-223A-4987-E8C0-02AE6A94CBFB}"/>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4066" r="240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646111" y="0"/>
            <a:ext cx="10838318" cy="653143"/>
          </a:xfrm>
        </p:spPr>
        <p:txBody>
          <a:bodyPr>
            <a:normAutofit fontScale="90000"/>
          </a:bodyPr>
          <a:lstStyle/>
          <a:p>
            <a:pPr algn="ctr"/>
            <a:r>
              <a:rPr lang="en-US" b="1">
                <a:latin typeface="Times New Roman" panose="02020603050405020304" pitchFamily="18" charset="0"/>
                <a:cs typeface="Times New Roman" panose="02020603050405020304" pitchFamily="18" charset="0"/>
              </a:rPr>
              <a:t>Power BI Dashboard</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a:t>Presentation title</a:t>
            </a:r>
          </a:p>
        </p:txBody>
      </p:sp>
      <p:sp>
        <p:nvSpPr>
          <p:cNvPr id="6" name="Content Placeholder 5">
            <a:extLst>
              <a:ext uri="{FF2B5EF4-FFF2-40B4-BE49-F238E27FC236}">
                <a16:creationId xmlns:a16="http://schemas.microsoft.com/office/drawing/2014/main" id="{12CB1561-77C8-9F85-41FB-451D95583A89}"/>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7649BE77-8F18-83E4-14E9-BC48C793E1B2}"/>
              </a:ext>
            </a:extLst>
          </p:cNvPr>
          <p:cNvPicPr>
            <a:picLocks noChangeAspect="1"/>
          </p:cNvPicPr>
          <p:nvPr/>
        </p:nvPicPr>
        <p:blipFill>
          <a:blip r:embed="rId2"/>
          <a:stretch>
            <a:fillRect/>
          </a:stretch>
        </p:blipFill>
        <p:spPr>
          <a:xfrm>
            <a:off x="473" y="0"/>
            <a:ext cx="12191053" cy="6858000"/>
          </a:xfrm>
          <a:prstGeom prst="rect">
            <a:avLst/>
          </a:prstGeom>
        </p:spPr>
      </p:pic>
    </p:spTree>
    <p:extLst>
      <p:ext uri="{BB962C8B-B14F-4D97-AF65-F5344CB8AC3E}">
        <p14:creationId xmlns:p14="http://schemas.microsoft.com/office/powerpoint/2010/main" val="201102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E6E-8AFA-DB26-EAD4-841BF445F70F}"/>
              </a:ext>
            </a:extLst>
          </p:cNvPr>
          <p:cNvSpPr>
            <a:spLocks noGrp="1"/>
          </p:cNvSpPr>
          <p:nvPr>
            <p:ph type="title"/>
          </p:nvPr>
        </p:nvSpPr>
        <p:spPr>
          <a:xfrm>
            <a:off x="838200" y="136525"/>
            <a:ext cx="10515600" cy="745219"/>
          </a:xfrm>
        </p:spPr>
        <p:txBody>
          <a:bodyPr>
            <a:normAutofit/>
          </a:bodyPr>
          <a:lstStyle/>
          <a:p>
            <a:pPr algn="ctr"/>
            <a:r>
              <a:rPr lang="en-US" b="1">
                <a:latin typeface="Times New Roman" panose="02020603050405020304" pitchFamily="18" charset="0"/>
                <a:cs typeface="Times New Roman" panose="02020603050405020304" pitchFamily="18" charset="0"/>
              </a:rPr>
              <a:t>Power BI Dashboard</a:t>
            </a:r>
            <a:endParaRPr lang="en-IN"/>
          </a:p>
        </p:txBody>
      </p:sp>
      <p:sp>
        <p:nvSpPr>
          <p:cNvPr id="4" name="Date Placeholder 3">
            <a:extLst>
              <a:ext uri="{FF2B5EF4-FFF2-40B4-BE49-F238E27FC236}">
                <a16:creationId xmlns:a16="http://schemas.microsoft.com/office/drawing/2014/main" id="{C60379EA-FC99-C506-D732-CDB4B46046B1}"/>
              </a:ext>
            </a:extLst>
          </p:cNvPr>
          <p:cNvSpPr>
            <a:spLocks noGrp="1"/>
          </p:cNvSpPr>
          <p:nvPr>
            <p:ph type="dt" sz="half" idx="10"/>
          </p:nvPr>
        </p:nvSpPr>
        <p:spPr/>
        <p:txBody>
          <a:bodyPr/>
          <a:lstStyle/>
          <a:p>
            <a:r>
              <a:rPr lang="en-US" noProof="0"/>
              <a:t>20XX</a:t>
            </a:r>
          </a:p>
        </p:txBody>
      </p:sp>
      <p:sp>
        <p:nvSpPr>
          <p:cNvPr id="6" name="Slide Number Placeholder 5">
            <a:extLst>
              <a:ext uri="{FF2B5EF4-FFF2-40B4-BE49-F238E27FC236}">
                <a16:creationId xmlns:a16="http://schemas.microsoft.com/office/drawing/2014/main" id="{8CFBF71C-8454-3F81-6ED9-0C62546EDB14}"/>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Content Placeholder 4">
            <a:extLst>
              <a:ext uri="{FF2B5EF4-FFF2-40B4-BE49-F238E27FC236}">
                <a16:creationId xmlns:a16="http://schemas.microsoft.com/office/drawing/2014/main" id="{AD661C13-FF8F-3B47-AAD2-DC966210711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4A3D5006-B2E1-F82B-E0A2-FA017BE6BCDA}"/>
              </a:ext>
            </a:extLst>
          </p:cNvPr>
          <p:cNvPicPr>
            <a:picLocks noChangeAspect="1"/>
          </p:cNvPicPr>
          <p:nvPr/>
        </p:nvPicPr>
        <p:blipFill>
          <a:blip r:embed="rId2"/>
          <a:stretch>
            <a:fillRect/>
          </a:stretch>
        </p:blipFill>
        <p:spPr>
          <a:xfrm>
            <a:off x="0" y="2128"/>
            <a:ext cx="12192000" cy="6853743"/>
          </a:xfrm>
          <a:prstGeom prst="rect">
            <a:avLst/>
          </a:prstGeom>
        </p:spPr>
      </p:pic>
    </p:spTree>
    <p:extLst>
      <p:ext uri="{BB962C8B-B14F-4D97-AF65-F5344CB8AC3E}">
        <p14:creationId xmlns:p14="http://schemas.microsoft.com/office/powerpoint/2010/main" val="220930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3EF4-F2BA-51B5-5F90-7D19CABA78F1}"/>
              </a:ext>
            </a:extLst>
          </p:cNvPr>
          <p:cNvSpPr>
            <a:spLocks noGrp="1"/>
          </p:cNvSpPr>
          <p:nvPr>
            <p:ph type="title"/>
          </p:nvPr>
        </p:nvSpPr>
        <p:spPr>
          <a:xfrm>
            <a:off x="646111" y="0"/>
            <a:ext cx="10751232" cy="767687"/>
          </a:xfrm>
        </p:spPr>
        <p:txBody>
          <a:bodyPr/>
          <a:lstStyle/>
          <a:p>
            <a:pPr algn="ctr"/>
            <a:r>
              <a:rPr lang="en-US" b="1">
                <a:latin typeface="Times New Roman" panose="02020603050405020304" pitchFamily="18" charset="0"/>
                <a:cs typeface="Times New Roman" panose="02020603050405020304" pitchFamily="18" charset="0"/>
              </a:rPr>
              <a:t>Tableau Dashboard</a:t>
            </a:r>
            <a:endParaRPr lang="en-IN"/>
          </a:p>
        </p:txBody>
      </p:sp>
      <p:pic>
        <p:nvPicPr>
          <p:cNvPr id="5" name="Content Placeholder 4">
            <a:extLst>
              <a:ext uri="{FF2B5EF4-FFF2-40B4-BE49-F238E27FC236}">
                <a16:creationId xmlns:a16="http://schemas.microsoft.com/office/drawing/2014/main" id="{A3891B48-F782-A57E-331E-CE7A31F47E9E}"/>
              </a:ext>
            </a:extLst>
          </p:cNvPr>
          <p:cNvPicPr>
            <a:picLocks noGrp="1" noChangeAspect="1"/>
          </p:cNvPicPr>
          <p:nvPr>
            <p:ph idx="1"/>
          </p:nvPr>
        </p:nvPicPr>
        <p:blipFill>
          <a:blip r:embed="rId2"/>
          <a:stretch>
            <a:fillRect/>
          </a:stretch>
        </p:blipFill>
        <p:spPr>
          <a:xfrm>
            <a:off x="740229" y="892630"/>
            <a:ext cx="10657113" cy="5284334"/>
          </a:xfrm>
        </p:spPr>
      </p:pic>
    </p:spTree>
    <p:extLst>
      <p:ext uri="{BB962C8B-B14F-4D97-AF65-F5344CB8AC3E}">
        <p14:creationId xmlns:p14="http://schemas.microsoft.com/office/powerpoint/2010/main" val="148511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4E3C-B4F1-B024-DB31-CA3176AA6E6A}"/>
              </a:ext>
            </a:extLst>
          </p:cNvPr>
          <p:cNvSpPr>
            <a:spLocks noGrp="1"/>
          </p:cNvSpPr>
          <p:nvPr>
            <p:ph type="title"/>
          </p:nvPr>
        </p:nvSpPr>
        <p:spPr>
          <a:xfrm>
            <a:off x="838200" y="136525"/>
            <a:ext cx="10417629" cy="701675"/>
          </a:xfrm>
        </p:spPr>
        <p:txBody>
          <a:bodyPr>
            <a:normAutofit/>
          </a:bodyPr>
          <a:lstStyle/>
          <a:p>
            <a:pPr algn="ctr"/>
            <a:r>
              <a:rPr lang="en-US" b="1">
                <a:latin typeface="Times New Roman" panose="02020603050405020304" pitchFamily="18" charset="0"/>
                <a:cs typeface="Times New Roman" panose="02020603050405020304" pitchFamily="18" charset="0"/>
              </a:rPr>
              <a:t>Tableau Dashboard</a:t>
            </a:r>
            <a:endParaRPr lang="en-IN"/>
          </a:p>
        </p:txBody>
      </p:sp>
      <p:pic>
        <p:nvPicPr>
          <p:cNvPr id="8" name="Content Placeholder 7">
            <a:extLst>
              <a:ext uri="{FF2B5EF4-FFF2-40B4-BE49-F238E27FC236}">
                <a16:creationId xmlns:a16="http://schemas.microsoft.com/office/drawing/2014/main" id="{335565FF-6B0D-C863-BF30-143542B42A95}"/>
              </a:ext>
            </a:extLst>
          </p:cNvPr>
          <p:cNvPicPr>
            <a:picLocks noGrp="1" noChangeAspect="1"/>
          </p:cNvPicPr>
          <p:nvPr>
            <p:ph idx="1"/>
          </p:nvPr>
        </p:nvPicPr>
        <p:blipFill>
          <a:blip r:embed="rId2"/>
          <a:stretch>
            <a:fillRect/>
          </a:stretch>
        </p:blipFill>
        <p:spPr>
          <a:xfrm>
            <a:off x="707571" y="957943"/>
            <a:ext cx="10646229" cy="5219020"/>
          </a:xfrm>
        </p:spPr>
      </p:pic>
      <p:sp>
        <p:nvSpPr>
          <p:cNvPr id="4" name="Date Placeholder 3">
            <a:extLst>
              <a:ext uri="{FF2B5EF4-FFF2-40B4-BE49-F238E27FC236}">
                <a16:creationId xmlns:a16="http://schemas.microsoft.com/office/drawing/2014/main" id="{EF39923A-C0AE-854F-11EF-82E703CFA4D7}"/>
              </a:ext>
            </a:extLst>
          </p:cNvPr>
          <p:cNvSpPr>
            <a:spLocks noGrp="1"/>
          </p:cNvSpPr>
          <p:nvPr>
            <p:ph type="dt" sz="half" idx="10"/>
          </p:nvPr>
        </p:nvSpPr>
        <p:spPr/>
        <p:txBody>
          <a:bodyPr/>
          <a:lstStyle/>
          <a:p>
            <a:r>
              <a:rPr lang="en-US" noProof="0"/>
              <a:t>20XX</a:t>
            </a:r>
          </a:p>
        </p:txBody>
      </p:sp>
      <p:sp>
        <p:nvSpPr>
          <p:cNvPr id="5" name="Footer Placeholder 4">
            <a:extLst>
              <a:ext uri="{FF2B5EF4-FFF2-40B4-BE49-F238E27FC236}">
                <a16:creationId xmlns:a16="http://schemas.microsoft.com/office/drawing/2014/main" id="{32937713-9335-2D9E-C7C0-3EC3FF60730C}"/>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3DAC3028-71B1-98AC-B058-51E0960518DA}"/>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Tree>
    <p:extLst>
      <p:ext uri="{BB962C8B-B14F-4D97-AF65-F5344CB8AC3E}">
        <p14:creationId xmlns:p14="http://schemas.microsoft.com/office/powerpoint/2010/main" val="351029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177F-E02F-1D20-496F-FD3AD949F4F5}"/>
              </a:ext>
            </a:extLst>
          </p:cNvPr>
          <p:cNvSpPr>
            <a:spLocks noGrp="1"/>
          </p:cNvSpPr>
          <p:nvPr>
            <p:ph type="dt" sz="half" idx="10"/>
          </p:nvPr>
        </p:nvSpPr>
        <p:spPr/>
        <p:txBody>
          <a:bodyPr/>
          <a:lstStyle/>
          <a:p>
            <a:r>
              <a:rPr lang="en-US" noProof="0"/>
              <a:t>20XX</a:t>
            </a:r>
          </a:p>
        </p:txBody>
      </p:sp>
      <p:sp>
        <p:nvSpPr>
          <p:cNvPr id="3" name="Footer Placeholder 2">
            <a:extLst>
              <a:ext uri="{FF2B5EF4-FFF2-40B4-BE49-F238E27FC236}">
                <a16:creationId xmlns:a16="http://schemas.microsoft.com/office/drawing/2014/main" id="{E412BCB3-EDE4-806B-1BCD-E76A3795F85E}"/>
              </a:ext>
            </a:extLst>
          </p:cNvPr>
          <p:cNvSpPr>
            <a:spLocks noGrp="1"/>
          </p:cNvSpPr>
          <p:nvPr>
            <p:ph type="ftr" sz="quarter" idx="11"/>
          </p:nvPr>
        </p:nvSpPr>
        <p:spPr/>
        <p:txBody>
          <a:bodyPr/>
          <a:lstStyle/>
          <a:p>
            <a:r>
              <a:rPr lang="en-US" noProof="0"/>
              <a:t>Presentation title</a:t>
            </a:r>
          </a:p>
        </p:txBody>
      </p:sp>
      <p:sp>
        <p:nvSpPr>
          <p:cNvPr id="4" name="Slide Number Placeholder 3">
            <a:extLst>
              <a:ext uri="{FF2B5EF4-FFF2-40B4-BE49-F238E27FC236}">
                <a16:creationId xmlns:a16="http://schemas.microsoft.com/office/drawing/2014/main" id="{2809D5D6-5749-7050-F9DE-085B822463E6}"/>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6" name="TextBox 5">
            <a:extLst>
              <a:ext uri="{FF2B5EF4-FFF2-40B4-BE49-F238E27FC236}">
                <a16:creationId xmlns:a16="http://schemas.microsoft.com/office/drawing/2014/main" id="{61CF7391-556B-63A0-2ABA-3C922279325F}"/>
              </a:ext>
            </a:extLst>
          </p:cNvPr>
          <p:cNvSpPr txBox="1"/>
          <p:nvPr/>
        </p:nvSpPr>
        <p:spPr>
          <a:xfrm>
            <a:off x="116340" y="136525"/>
            <a:ext cx="11959320" cy="646331"/>
          </a:xfrm>
          <a:prstGeom prst="rect">
            <a:avLst/>
          </a:prstGeom>
          <a:noFill/>
        </p:spPr>
        <p:txBody>
          <a:bodyPr wrap="square">
            <a:spAutoFit/>
          </a:bodyPr>
          <a:lstStyle/>
          <a:p>
            <a:pPr algn="ctr"/>
            <a:r>
              <a:rPr lang="en-IN" sz="3600" b="1">
                <a:latin typeface="Times New Roman" panose="02020603050405020304" pitchFamily="18" charset="0"/>
                <a:cs typeface="Times New Roman" panose="02020603050405020304" pitchFamily="18" charset="0"/>
              </a:rPr>
              <a:t>MySQL Queries- Opportunity Dashboard</a:t>
            </a:r>
            <a:endParaRPr lang="en-IN" sz="3600"/>
          </a:p>
        </p:txBody>
      </p:sp>
      <p:pic>
        <p:nvPicPr>
          <p:cNvPr id="8" name="Picture 7">
            <a:extLst>
              <a:ext uri="{FF2B5EF4-FFF2-40B4-BE49-F238E27FC236}">
                <a16:creationId xmlns:a16="http://schemas.microsoft.com/office/drawing/2014/main" id="{09F32861-6F67-3D8C-8148-0CB6BE5C2BC6}"/>
              </a:ext>
            </a:extLst>
          </p:cNvPr>
          <p:cNvPicPr>
            <a:picLocks noChangeAspect="1"/>
          </p:cNvPicPr>
          <p:nvPr/>
        </p:nvPicPr>
        <p:blipFill>
          <a:blip r:embed="rId2"/>
          <a:stretch>
            <a:fillRect/>
          </a:stretch>
        </p:blipFill>
        <p:spPr>
          <a:xfrm>
            <a:off x="116340" y="955230"/>
            <a:ext cx="3563031" cy="2447925"/>
          </a:xfrm>
          <a:prstGeom prst="rect">
            <a:avLst/>
          </a:prstGeom>
        </p:spPr>
      </p:pic>
      <p:pic>
        <p:nvPicPr>
          <p:cNvPr id="10" name="Picture 9">
            <a:extLst>
              <a:ext uri="{FF2B5EF4-FFF2-40B4-BE49-F238E27FC236}">
                <a16:creationId xmlns:a16="http://schemas.microsoft.com/office/drawing/2014/main" id="{9CEED055-5556-6391-99E8-4661AB27D644}"/>
              </a:ext>
            </a:extLst>
          </p:cNvPr>
          <p:cNvPicPr>
            <a:picLocks noChangeAspect="1"/>
          </p:cNvPicPr>
          <p:nvPr/>
        </p:nvPicPr>
        <p:blipFill>
          <a:blip r:embed="rId3"/>
          <a:stretch>
            <a:fillRect/>
          </a:stretch>
        </p:blipFill>
        <p:spPr>
          <a:xfrm>
            <a:off x="3788228" y="955229"/>
            <a:ext cx="4278086" cy="2447925"/>
          </a:xfrm>
          <a:prstGeom prst="rect">
            <a:avLst/>
          </a:prstGeom>
        </p:spPr>
      </p:pic>
      <p:pic>
        <p:nvPicPr>
          <p:cNvPr id="12" name="Picture 11">
            <a:extLst>
              <a:ext uri="{FF2B5EF4-FFF2-40B4-BE49-F238E27FC236}">
                <a16:creationId xmlns:a16="http://schemas.microsoft.com/office/drawing/2014/main" id="{DFC9019A-84B1-D747-F959-02C1987BB265}"/>
              </a:ext>
            </a:extLst>
          </p:cNvPr>
          <p:cNvPicPr>
            <a:picLocks noChangeAspect="1"/>
          </p:cNvPicPr>
          <p:nvPr/>
        </p:nvPicPr>
        <p:blipFill>
          <a:blip r:embed="rId4"/>
          <a:stretch>
            <a:fillRect/>
          </a:stretch>
        </p:blipFill>
        <p:spPr>
          <a:xfrm>
            <a:off x="8153401" y="955229"/>
            <a:ext cx="3922260" cy="2447924"/>
          </a:xfrm>
          <a:prstGeom prst="rect">
            <a:avLst/>
          </a:prstGeom>
        </p:spPr>
      </p:pic>
      <p:pic>
        <p:nvPicPr>
          <p:cNvPr id="14" name="Picture 13">
            <a:extLst>
              <a:ext uri="{FF2B5EF4-FFF2-40B4-BE49-F238E27FC236}">
                <a16:creationId xmlns:a16="http://schemas.microsoft.com/office/drawing/2014/main" id="{77D74ACE-D8CD-87BF-767C-7A30DFFEF03D}"/>
              </a:ext>
            </a:extLst>
          </p:cNvPr>
          <p:cNvPicPr>
            <a:picLocks noChangeAspect="1"/>
          </p:cNvPicPr>
          <p:nvPr/>
        </p:nvPicPr>
        <p:blipFill>
          <a:blip r:embed="rId5"/>
          <a:stretch>
            <a:fillRect/>
          </a:stretch>
        </p:blipFill>
        <p:spPr>
          <a:xfrm>
            <a:off x="116340" y="3575530"/>
            <a:ext cx="3563031" cy="2780820"/>
          </a:xfrm>
          <a:prstGeom prst="rect">
            <a:avLst/>
          </a:prstGeom>
        </p:spPr>
      </p:pic>
      <p:pic>
        <p:nvPicPr>
          <p:cNvPr id="16" name="Picture 15">
            <a:extLst>
              <a:ext uri="{FF2B5EF4-FFF2-40B4-BE49-F238E27FC236}">
                <a16:creationId xmlns:a16="http://schemas.microsoft.com/office/drawing/2014/main" id="{AD8A8A37-343E-3240-1F21-EC824A92CB9D}"/>
              </a:ext>
            </a:extLst>
          </p:cNvPr>
          <p:cNvPicPr>
            <a:picLocks noChangeAspect="1"/>
          </p:cNvPicPr>
          <p:nvPr/>
        </p:nvPicPr>
        <p:blipFill>
          <a:blip r:embed="rId6"/>
          <a:stretch>
            <a:fillRect/>
          </a:stretch>
        </p:blipFill>
        <p:spPr>
          <a:xfrm>
            <a:off x="3788228" y="3575527"/>
            <a:ext cx="4294416" cy="2806123"/>
          </a:xfrm>
          <a:prstGeom prst="rect">
            <a:avLst/>
          </a:prstGeom>
        </p:spPr>
      </p:pic>
      <p:pic>
        <p:nvPicPr>
          <p:cNvPr id="18" name="Picture 17">
            <a:extLst>
              <a:ext uri="{FF2B5EF4-FFF2-40B4-BE49-F238E27FC236}">
                <a16:creationId xmlns:a16="http://schemas.microsoft.com/office/drawing/2014/main" id="{8CF09CD1-4361-5E71-B09A-298023CBDD42}"/>
              </a:ext>
            </a:extLst>
          </p:cNvPr>
          <p:cNvPicPr>
            <a:picLocks noChangeAspect="1"/>
          </p:cNvPicPr>
          <p:nvPr/>
        </p:nvPicPr>
        <p:blipFill>
          <a:blip r:embed="rId7"/>
          <a:stretch>
            <a:fillRect/>
          </a:stretch>
        </p:blipFill>
        <p:spPr>
          <a:xfrm>
            <a:off x="8173132" y="3567200"/>
            <a:ext cx="3902528" cy="2780821"/>
          </a:xfrm>
          <a:prstGeom prst="rect">
            <a:avLst/>
          </a:prstGeom>
        </p:spPr>
      </p:pic>
    </p:spTree>
    <p:extLst>
      <p:ext uri="{BB962C8B-B14F-4D97-AF65-F5344CB8AC3E}">
        <p14:creationId xmlns:p14="http://schemas.microsoft.com/office/powerpoint/2010/main" val="2402857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5AABC-FDAE-FA35-E443-DDB46FF96DB1}"/>
              </a:ext>
            </a:extLst>
          </p:cNvPr>
          <p:cNvSpPr>
            <a:spLocks noGrp="1"/>
          </p:cNvSpPr>
          <p:nvPr>
            <p:ph type="dt" sz="half" idx="10"/>
          </p:nvPr>
        </p:nvSpPr>
        <p:spPr/>
        <p:txBody>
          <a:bodyPr/>
          <a:lstStyle/>
          <a:p>
            <a:r>
              <a:rPr lang="en-US" noProof="0"/>
              <a:t>20XX</a:t>
            </a:r>
          </a:p>
        </p:txBody>
      </p:sp>
      <p:sp>
        <p:nvSpPr>
          <p:cNvPr id="4" name="Slide Number Placeholder 3">
            <a:extLst>
              <a:ext uri="{FF2B5EF4-FFF2-40B4-BE49-F238E27FC236}">
                <a16:creationId xmlns:a16="http://schemas.microsoft.com/office/drawing/2014/main" id="{921FB14A-3C5A-43A6-22BB-6532B5BF2243}"/>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pic>
        <p:nvPicPr>
          <p:cNvPr id="6" name="Picture 5">
            <a:extLst>
              <a:ext uri="{FF2B5EF4-FFF2-40B4-BE49-F238E27FC236}">
                <a16:creationId xmlns:a16="http://schemas.microsoft.com/office/drawing/2014/main" id="{D835A4CE-8BED-87CF-6239-F12693F33E90}"/>
              </a:ext>
            </a:extLst>
          </p:cNvPr>
          <p:cNvPicPr>
            <a:picLocks noChangeAspect="1"/>
          </p:cNvPicPr>
          <p:nvPr/>
        </p:nvPicPr>
        <p:blipFill>
          <a:blip r:embed="rId2"/>
          <a:stretch>
            <a:fillRect/>
          </a:stretch>
        </p:blipFill>
        <p:spPr>
          <a:xfrm>
            <a:off x="249010" y="161925"/>
            <a:ext cx="3921579" cy="2886075"/>
          </a:xfrm>
          <a:prstGeom prst="rect">
            <a:avLst/>
          </a:prstGeom>
        </p:spPr>
      </p:pic>
      <p:pic>
        <p:nvPicPr>
          <p:cNvPr id="8" name="Picture 7">
            <a:extLst>
              <a:ext uri="{FF2B5EF4-FFF2-40B4-BE49-F238E27FC236}">
                <a16:creationId xmlns:a16="http://schemas.microsoft.com/office/drawing/2014/main" id="{7A38659F-C3C2-2102-C96E-E4E674AFA000}"/>
              </a:ext>
            </a:extLst>
          </p:cNvPr>
          <p:cNvPicPr>
            <a:picLocks noChangeAspect="1"/>
          </p:cNvPicPr>
          <p:nvPr/>
        </p:nvPicPr>
        <p:blipFill>
          <a:blip r:embed="rId3"/>
          <a:stretch>
            <a:fillRect/>
          </a:stretch>
        </p:blipFill>
        <p:spPr>
          <a:xfrm>
            <a:off x="4299857" y="136525"/>
            <a:ext cx="3998459" cy="2911475"/>
          </a:xfrm>
          <a:prstGeom prst="rect">
            <a:avLst/>
          </a:prstGeom>
        </p:spPr>
      </p:pic>
      <p:pic>
        <p:nvPicPr>
          <p:cNvPr id="10" name="Picture 9">
            <a:extLst>
              <a:ext uri="{FF2B5EF4-FFF2-40B4-BE49-F238E27FC236}">
                <a16:creationId xmlns:a16="http://schemas.microsoft.com/office/drawing/2014/main" id="{DA364A2C-6EC8-B2AF-82A2-7E880D9AD6BD}"/>
              </a:ext>
            </a:extLst>
          </p:cNvPr>
          <p:cNvPicPr>
            <a:picLocks noChangeAspect="1"/>
          </p:cNvPicPr>
          <p:nvPr/>
        </p:nvPicPr>
        <p:blipFill>
          <a:blip r:embed="rId4"/>
          <a:stretch>
            <a:fillRect/>
          </a:stretch>
        </p:blipFill>
        <p:spPr>
          <a:xfrm>
            <a:off x="8427584" y="161925"/>
            <a:ext cx="3483429" cy="2886075"/>
          </a:xfrm>
          <a:prstGeom prst="rect">
            <a:avLst/>
          </a:prstGeom>
        </p:spPr>
      </p:pic>
      <p:pic>
        <p:nvPicPr>
          <p:cNvPr id="12" name="Picture 11">
            <a:extLst>
              <a:ext uri="{FF2B5EF4-FFF2-40B4-BE49-F238E27FC236}">
                <a16:creationId xmlns:a16="http://schemas.microsoft.com/office/drawing/2014/main" id="{1AB10F40-F8BC-D13F-E331-E07FA83AC5E0}"/>
              </a:ext>
            </a:extLst>
          </p:cNvPr>
          <p:cNvPicPr>
            <a:picLocks noChangeAspect="1"/>
          </p:cNvPicPr>
          <p:nvPr/>
        </p:nvPicPr>
        <p:blipFill>
          <a:blip r:embed="rId5"/>
          <a:stretch>
            <a:fillRect/>
          </a:stretch>
        </p:blipFill>
        <p:spPr>
          <a:xfrm>
            <a:off x="249010" y="3203121"/>
            <a:ext cx="5700097" cy="3362932"/>
          </a:xfrm>
          <a:prstGeom prst="rect">
            <a:avLst/>
          </a:prstGeom>
        </p:spPr>
      </p:pic>
      <p:pic>
        <p:nvPicPr>
          <p:cNvPr id="14" name="Picture 13">
            <a:extLst>
              <a:ext uri="{FF2B5EF4-FFF2-40B4-BE49-F238E27FC236}">
                <a16:creationId xmlns:a16="http://schemas.microsoft.com/office/drawing/2014/main" id="{E3FA30AC-5A9F-BD67-E1A1-4DC344C62EE1}"/>
              </a:ext>
            </a:extLst>
          </p:cNvPr>
          <p:cNvPicPr>
            <a:picLocks noChangeAspect="1"/>
          </p:cNvPicPr>
          <p:nvPr/>
        </p:nvPicPr>
        <p:blipFill>
          <a:blip r:embed="rId6"/>
          <a:stretch>
            <a:fillRect/>
          </a:stretch>
        </p:blipFill>
        <p:spPr>
          <a:xfrm>
            <a:off x="6072073" y="3210515"/>
            <a:ext cx="5838940" cy="3348144"/>
          </a:xfrm>
          <a:prstGeom prst="rect">
            <a:avLst/>
          </a:prstGeom>
        </p:spPr>
      </p:pic>
    </p:spTree>
    <p:extLst>
      <p:ext uri="{BB962C8B-B14F-4D97-AF65-F5344CB8AC3E}">
        <p14:creationId xmlns:p14="http://schemas.microsoft.com/office/powerpoint/2010/main" val="4217276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118873-D1FE-7E66-3778-49D74FE29FF3}"/>
              </a:ext>
            </a:extLst>
          </p:cNvPr>
          <p:cNvSpPr>
            <a:spLocks noGrp="1"/>
          </p:cNvSpPr>
          <p:nvPr>
            <p:ph type="dt" sz="half" idx="10"/>
          </p:nvPr>
        </p:nvSpPr>
        <p:spPr/>
        <p:txBody>
          <a:bodyPr/>
          <a:lstStyle/>
          <a:p>
            <a:r>
              <a:rPr lang="en-US" noProof="0"/>
              <a:t>20XX</a:t>
            </a:r>
          </a:p>
        </p:txBody>
      </p:sp>
      <p:sp>
        <p:nvSpPr>
          <p:cNvPr id="6" name="Slide Number Placeholder 5">
            <a:extLst>
              <a:ext uri="{FF2B5EF4-FFF2-40B4-BE49-F238E27FC236}">
                <a16:creationId xmlns:a16="http://schemas.microsoft.com/office/drawing/2014/main" id="{277221C7-A364-E869-AA32-3C2E68CBA88A}"/>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2" name="Title 1">
            <a:extLst>
              <a:ext uri="{FF2B5EF4-FFF2-40B4-BE49-F238E27FC236}">
                <a16:creationId xmlns:a16="http://schemas.microsoft.com/office/drawing/2014/main" id="{D13370B9-6A43-B44F-8E92-157957ABAF9A}"/>
              </a:ext>
            </a:extLst>
          </p:cNvPr>
          <p:cNvSpPr>
            <a:spLocks noGrp="1"/>
          </p:cNvSpPr>
          <p:nvPr>
            <p:ph type="title" idx="4294967295"/>
          </p:nvPr>
        </p:nvSpPr>
        <p:spPr>
          <a:xfrm>
            <a:off x="0" y="228600"/>
            <a:ext cx="12192000" cy="542927"/>
          </a:xfrm>
        </p:spPr>
        <p:txBody>
          <a:bodyPr>
            <a:normAutofit fontScale="90000"/>
          </a:bodyPr>
          <a:lstStyle/>
          <a:p>
            <a:pPr algn="ctr"/>
            <a:r>
              <a:rPr lang="en-IN" b="1">
                <a:latin typeface="Times New Roman" panose="02020603050405020304" pitchFamily="18" charset="0"/>
                <a:cs typeface="Times New Roman" panose="02020603050405020304" pitchFamily="18" charset="0"/>
              </a:rPr>
              <a:t>MySQL Queries-  Lead Dashboard</a:t>
            </a:r>
            <a:endParaRPr lang="en-IN"/>
          </a:p>
        </p:txBody>
      </p:sp>
      <p:sp>
        <p:nvSpPr>
          <p:cNvPr id="10" name="AutoShape 8">
            <a:extLst>
              <a:ext uri="{FF2B5EF4-FFF2-40B4-BE49-F238E27FC236}">
                <a16:creationId xmlns:a16="http://schemas.microsoft.com/office/drawing/2014/main" id="{98FC567E-92BE-E949-7147-42B126E9D5D8}"/>
              </a:ext>
            </a:extLst>
          </p:cNvPr>
          <p:cNvSpPr>
            <a:spLocks noChangeAspect="1" noChangeArrowheads="1"/>
          </p:cNvSpPr>
          <p:nvPr/>
        </p:nvSpPr>
        <p:spPr bwMode="auto">
          <a:xfrm>
            <a:off x="2895600" y="250371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2726D7DF-7CC2-993D-825E-02A6B473572C}"/>
              </a:ext>
            </a:extLst>
          </p:cNvPr>
          <p:cNvPicPr>
            <a:picLocks noChangeAspect="1"/>
          </p:cNvPicPr>
          <p:nvPr/>
        </p:nvPicPr>
        <p:blipFill>
          <a:blip r:embed="rId2"/>
          <a:stretch>
            <a:fillRect/>
          </a:stretch>
        </p:blipFill>
        <p:spPr>
          <a:xfrm>
            <a:off x="264405" y="881063"/>
            <a:ext cx="5831595" cy="2819400"/>
          </a:xfrm>
          <a:prstGeom prst="rect">
            <a:avLst/>
          </a:prstGeom>
        </p:spPr>
      </p:pic>
      <p:pic>
        <p:nvPicPr>
          <p:cNvPr id="14" name="Picture 13">
            <a:extLst>
              <a:ext uri="{FF2B5EF4-FFF2-40B4-BE49-F238E27FC236}">
                <a16:creationId xmlns:a16="http://schemas.microsoft.com/office/drawing/2014/main" id="{CD4A716E-9D6F-9AAB-DEF4-1F91A95CEFE3}"/>
              </a:ext>
            </a:extLst>
          </p:cNvPr>
          <p:cNvPicPr>
            <a:picLocks noChangeAspect="1"/>
          </p:cNvPicPr>
          <p:nvPr/>
        </p:nvPicPr>
        <p:blipFill>
          <a:blip r:embed="rId3"/>
          <a:stretch>
            <a:fillRect/>
          </a:stretch>
        </p:blipFill>
        <p:spPr>
          <a:xfrm>
            <a:off x="6180463" y="908844"/>
            <a:ext cx="5747132" cy="2819400"/>
          </a:xfrm>
          <a:prstGeom prst="rect">
            <a:avLst/>
          </a:prstGeom>
        </p:spPr>
      </p:pic>
      <p:pic>
        <p:nvPicPr>
          <p:cNvPr id="16" name="Picture 15">
            <a:extLst>
              <a:ext uri="{FF2B5EF4-FFF2-40B4-BE49-F238E27FC236}">
                <a16:creationId xmlns:a16="http://schemas.microsoft.com/office/drawing/2014/main" id="{23B9182B-D60B-7DA1-B50D-42F1CA7378FC}"/>
              </a:ext>
            </a:extLst>
          </p:cNvPr>
          <p:cNvPicPr>
            <a:picLocks noChangeAspect="1"/>
          </p:cNvPicPr>
          <p:nvPr/>
        </p:nvPicPr>
        <p:blipFill>
          <a:blip r:embed="rId4"/>
          <a:stretch>
            <a:fillRect/>
          </a:stretch>
        </p:blipFill>
        <p:spPr>
          <a:xfrm>
            <a:off x="264404" y="3809999"/>
            <a:ext cx="5831595" cy="2838449"/>
          </a:xfrm>
          <a:prstGeom prst="rect">
            <a:avLst/>
          </a:prstGeom>
        </p:spPr>
      </p:pic>
      <p:pic>
        <p:nvPicPr>
          <p:cNvPr id="18" name="Picture 17">
            <a:extLst>
              <a:ext uri="{FF2B5EF4-FFF2-40B4-BE49-F238E27FC236}">
                <a16:creationId xmlns:a16="http://schemas.microsoft.com/office/drawing/2014/main" id="{BE5CE94C-6FA5-0BA3-D24C-870177CFDC3B}"/>
              </a:ext>
            </a:extLst>
          </p:cNvPr>
          <p:cNvPicPr>
            <a:picLocks noChangeAspect="1"/>
          </p:cNvPicPr>
          <p:nvPr/>
        </p:nvPicPr>
        <p:blipFill>
          <a:blip r:embed="rId5"/>
          <a:stretch>
            <a:fillRect/>
          </a:stretch>
        </p:blipFill>
        <p:spPr>
          <a:xfrm>
            <a:off x="6180463" y="3829049"/>
            <a:ext cx="5747132" cy="2819400"/>
          </a:xfrm>
          <a:prstGeom prst="rect">
            <a:avLst/>
          </a:prstGeom>
        </p:spPr>
      </p:pic>
    </p:spTree>
    <p:extLst>
      <p:ext uri="{BB962C8B-B14F-4D97-AF65-F5344CB8AC3E}">
        <p14:creationId xmlns:p14="http://schemas.microsoft.com/office/powerpoint/2010/main" val="428455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A5CB85-A73D-2DF6-D6A0-C7303141CD97}"/>
              </a:ext>
            </a:extLst>
          </p:cNvPr>
          <p:cNvSpPr>
            <a:spLocks noGrp="1"/>
          </p:cNvSpPr>
          <p:nvPr>
            <p:ph type="ctrTitle"/>
          </p:nvPr>
        </p:nvSpPr>
        <p:spPr>
          <a:xfrm>
            <a:off x="1463040" y="87086"/>
            <a:ext cx="8813074" cy="642257"/>
          </a:xfrm>
        </p:spPr>
        <p:txBody>
          <a:bodyPr/>
          <a:lstStyle/>
          <a:p>
            <a:pPr algn="ctr"/>
            <a:r>
              <a:rPr lang="en-IN" sz="4000" b="1">
                <a:latin typeface="Times New Roman" panose="02020603050405020304" pitchFamily="18" charset="0"/>
                <a:cs typeface="Times New Roman" panose="02020603050405020304" pitchFamily="18" charset="0"/>
              </a:rPr>
              <a:t>Conclusion</a:t>
            </a:r>
          </a:p>
        </p:txBody>
      </p:sp>
      <p:sp>
        <p:nvSpPr>
          <p:cNvPr id="2" name="Subtitle 1">
            <a:extLst>
              <a:ext uri="{FF2B5EF4-FFF2-40B4-BE49-F238E27FC236}">
                <a16:creationId xmlns:a16="http://schemas.microsoft.com/office/drawing/2014/main" id="{CF9A7EF5-14B7-1AD0-65D5-3998E896696E}"/>
              </a:ext>
            </a:extLst>
          </p:cNvPr>
          <p:cNvSpPr>
            <a:spLocks noGrp="1" noChangeArrowheads="1"/>
          </p:cNvSpPr>
          <p:nvPr>
            <p:ph type="subTitle" idx="1"/>
          </p:nvPr>
        </p:nvSpPr>
        <p:spPr bwMode="auto">
          <a:xfrm>
            <a:off x="1463675" y="1164004"/>
            <a:ext cx="9084581"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Provided an end-to-end view of the sales funnel from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Lead generation to Opportunity closure</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Enabled real-time tracking of key KPIs including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Revenue, Conversion Rate, Win/Loss Rate, and Active Opportunities</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Identified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high-performing industries and lead sources</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helping prioritize revenue-driving segments.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Highlighted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conversion gaps and pipeline bottlenecks</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through stage-wise and trend analysis.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Supported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accurate revenue forecasting</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using Expected vs Forecast comparisons.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Empowered sales and marketing teams with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actionable insights for data-driven decision-making</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Demonstrated how CRM data can be transformed into meaningful dashboards to improve </a:t>
            </a:r>
            <a:r>
              <a:rPr kumimoji="0" lang="en-US" altLang="en-US"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sales efficiency and business growth</a:t>
            </a:r>
            <a:r>
              <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951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a:extLst>
              <a:ext uri="{FF2B5EF4-FFF2-40B4-BE49-F238E27FC236}">
                <a16:creationId xmlns:a16="http://schemas.microsoft.com/office/drawing/2014/main" id="{FB9B8E7C-89AA-560C-2DED-2663BDFA63CC}"/>
              </a:ext>
            </a:extLst>
          </p:cNvPr>
          <p:cNvSpPr>
            <a:spLocks noGrp="1" noChangeArrowheads="1"/>
          </p:cNvSpPr>
          <p:nvPr>
            <p:ph type="ctrTitle"/>
          </p:nvPr>
        </p:nvSpPr>
        <p:spPr bwMode="auto">
          <a:xfrm>
            <a:off x="1463039" y="1070097"/>
            <a:ext cx="851916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2000">
                <a:latin typeface="Times New Roman" panose="02020603050405020304" pitchFamily="18" charset="0"/>
                <a:cs typeface="Times New Roman" panose="02020603050405020304" pitchFamily="18" charset="0"/>
              </a:rPr>
              <a:t>Focus marketing efforts on </a:t>
            </a:r>
            <a:r>
              <a:rPr lang="en-US" altLang="en-US" sz="2000" b="1">
                <a:latin typeface="Times New Roman" panose="02020603050405020304" pitchFamily="18" charset="0"/>
                <a:cs typeface="Times New Roman" panose="02020603050405020304" pitchFamily="18" charset="0"/>
              </a:rPr>
              <a:t>high-performing lead sources and industries</a:t>
            </a:r>
            <a:r>
              <a:rPr lang="en-US" altLang="en-US" sz="2000">
                <a:latin typeface="Times New Roman" panose="02020603050405020304" pitchFamily="18" charset="0"/>
                <a:cs typeface="Times New Roman" panose="02020603050405020304" pitchFamily="18" charset="0"/>
              </a:rPr>
              <a:t> to maximize conversion efficiency.</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Implement </a:t>
            </a:r>
            <a:r>
              <a:rPr lang="en-US" altLang="en-US" sz="2000" b="1">
                <a:latin typeface="Times New Roman" panose="02020603050405020304" pitchFamily="18" charset="0"/>
                <a:cs typeface="Times New Roman" panose="02020603050405020304" pitchFamily="18" charset="0"/>
              </a:rPr>
              <a:t>regular pipeline reviews</a:t>
            </a:r>
            <a:r>
              <a:rPr lang="en-US" altLang="en-US" sz="2000">
                <a:latin typeface="Times New Roman" panose="02020603050405020304" pitchFamily="18" charset="0"/>
                <a:cs typeface="Times New Roman" panose="02020603050405020304" pitchFamily="18" charset="0"/>
              </a:rPr>
              <a:t> to reduce opportunity aging and improve closure rates.</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Strengthen lead nurturing strategies at early stages (Prospect / MQL) to improve overall conversion.</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Prioritize </a:t>
            </a:r>
            <a:r>
              <a:rPr lang="en-US" altLang="en-US" sz="2000" b="1">
                <a:latin typeface="Times New Roman" panose="02020603050405020304" pitchFamily="18" charset="0"/>
                <a:cs typeface="Times New Roman" panose="02020603050405020304" pitchFamily="18" charset="0"/>
              </a:rPr>
              <a:t>high-value opportunity types</a:t>
            </a:r>
            <a:r>
              <a:rPr lang="en-US" altLang="en-US" sz="2000">
                <a:latin typeface="Times New Roman" panose="02020603050405020304" pitchFamily="18" charset="0"/>
                <a:cs typeface="Times New Roman" panose="02020603050405020304" pitchFamily="18" charset="0"/>
              </a:rPr>
              <a:t> based on Expected Amount trends.</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Use Win/Loss insights to identify common deal blockers and refine sales strategies.</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Enhance forecasting accuracy by continuously comparing </a:t>
            </a:r>
            <a:r>
              <a:rPr lang="en-US" altLang="en-US" sz="2000" b="1">
                <a:latin typeface="Times New Roman" panose="02020603050405020304" pitchFamily="18" charset="0"/>
                <a:cs typeface="Times New Roman" panose="02020603050405020304" pitchFamily="18" charset="0"/>
              </a:rPr>
              <a:t>Expected vs Forecast revenue</a:t>
            </a:r>
            <a:r>
              <a:rPr lang="en-US" altLang="en-US" sz="2000">
                <a:latin typeface="Times New Roman" panose="02020603050405020304" pitchFamily="18" charset="0"/>
                <a:cs typeface="Times New Roman" panose="02020603050405020304" pitchFamily="18" charset="0"/>
              </a:rPr>
              <a:t>.</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Introduce automated alerts for </a:t>
            </a:r>
            <a:r>
              <a:rPr lang="en-US" altLang="en-US" sz="2000" b="1">
                <a:latin typeface="Times New Roman" panose="02020603050405020304" pitchFamily="18" charset="0"/>
                <a:cs typeface="Times New Roman" panose="02020603050405020304" pitchFamily="18" charset="0"/>
              </a:rPr>
              <a:t>inactive or stalled opportunities</a:t>
            </a:r>
            <a:r>
              <a:rPr lang="en-US" altLang="en-US" sz="2000">
                <a:latin typeface="Times New Roman" panose="02020603050405020304" pitchFamily="18" charset="0"/>
                <a:cs typeface="Times New Roman" panose="02020603050405020304" pitchFamily="18" charset="0"/>
              </a:rPr>
              <a:t> to improve follow-ups.</a:t>
            </a:r>
            <a:br>
              <a:rPr lang="en-US" altLang="en-US" sz="2000">
                <a:latin typeface="Times New Roman" panose="02020603050405020304" pitchFamily="18" charset="0"/>
                <a:cs typeface="Times New Roman" panose="02020603050405020304" pitchFamily="18" charset="0"/>
              </a:rPr>
            </a:br>
            <a:r>
              <a:rPr lang="en-US" altLang="en-US" sz="2000">
                <a:latin typeface="Times New Roman" panose="02020603050405020304" pitchFamily="18" charset="0"/>
                <a:cs typeface="Times New Roman" panose="02020603050405020304" pitchFamily="18" charset="0"/>
              </a:rPr>
              <a:t>Periodically refresh dashboards to ensure </a:t>
            </a:r>
            <a:r>
              <a:rPr lang="en-US" altLang="en-US" sz="2000" b="1">
                <a:latin typeface="Times New Roman" panose="02020603050405020304" pitchFamily="18" charset="0"/>
                <a:cs typeface="Times New Roman" panose="02020603050405020304" pitchFamily="18" charset="0"/>
              </a:rPr>
              <a:t>real-time visibility and data accuracy</a:t>
            </a:r>
            <a:r>
              <a:rPr lang="en-US" altLang="en-US" sz="2000">
                <a:latin typeface="Times New Roman" panose="02020603050405020304" pitchFamily="18"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subTitle" idx="1"/>
          </p:nvPr>
        </p:nvSpPr>
        <p:spPr/>
        <p:txBody>
          <a:bodyPr>
            <a:normAutofit/>
          </a:bodyPr>
          <a:lstStyle/>
          <a:p>
            <a:r>
              <a:rPr lang="en-US"/>
              <a:t>”</a:t>
            </a:r>
          </a:p>
        </p:txBody>
      </p:sp>
      <p:sp>
        <p:nvSpPr>
          <p:cNvPr id="11" name="Title 7">
            <a:extLst>
              <a:ext uri="{FF2B5EF4-FFF2-40B4-BE49-F238E27FC236}">
                <a16:creationId xmlns:a16="http://schemas.microsoft.com/office/drawing/2014/main" id="{DC5F5A50-7C36-8538-21D7-4AA8F1117311}"/>
              </a:ext>
            </a:extLst>
          </p:cNvPr>
          <p:cNvSpPr txBox="1">
            <a:spLocks/>
          </p:cNvSpPr>
          <p:nvPr/>
        </p:nvSpPr>
        <p:spPr>
          <a:xfrm>
            <a:off x="646111" y="163286"/>
            <a:ext cx="10827432" cy="478971"/>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4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a:latin typeface="Times New Roman" panose="02020603050405020304" pitchFamily="18" charset="0"/>
                <a:cs typeface="Times New Roman" panose="02020603050405020304" pitchFamily="18" charset="0"/>
              </a:rPr>
              <a:t>Recommendation</a:t>
            </a:r>
          </a:p>
        </p:txBody>
      </p:sp>
    </p:spTree>
    <p:extLst>
      <p:ext uri="{BB962C8B-B14F-4D97-AF65-F5344CB8AC3E}">
        <p14:creationId xmlns:p14="http://schemas.microsoft.com/office/powerpoint/2010/main" val="613288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2677886"/>
            <a:ext cx="4221470" cy="933994"/>
          </a:xfrm>
        </p:spPr>
        <p:txBody>
          <a:bodyPr/>
          <a:lstStyle/>
          <a:p>
            <a:pPr algn="ctr"/>
            <a:r>
              <a:rPr lang="en-US" b="1">
                <a:latin typeface="Times New Roman" panose="02020603050405020304" pitchFamily="18" charset="0"/>
                <a:cs typeface="Times New Roman" panose="02020603050405020304" pitchFamily="18" charset="0"/>
              </a:rPr>
              <a:t>Thank you</a:t>
            </a:r>
          </a:p>
        </p:txBody>
      </p:sp>
      <p:pic>
        <p:nvPicPr>
          <p:cNvPr id="3090" name="Picture 18" descr="5,200+ Data Analyst Stock Photos, Pictures &amp; Royalty-Free ...">
            <a:extLst>
              <a:ext uri="{FF2B5EF4-FFF2-40B4-BE49-F238E27FC236}">
                <a16:creationId xmlns:a16="http://schemas.microsoft.com/office/drawing/2014/main" id="{69A2A40E-B1AB-E3C7-B3F9-261853CE7EE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1025" r="210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What is business analytics? Using data to improve business ...">
            <a:extLst>
              <a:ext uri="{FF2B5EF4-FFF2-40B4-BE49-F238E27FC236}">
                <a16:creationId xmlns:a16="http://schemas.microsoft.com/office/drawing/2014/main" id="{FCE4E3D0-2641-4951-206F-773F52FCA4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0CF50F6-563F-031B-7584-599E73D17A30}"/>
              </a:ext>
            </a:extLst>
          </p:cNvPr>
          <p:cNvSpPr/>
          <p:nvPr/>
        </p:nvSpPr>
        <p:spPr>
          <a:xfrm>
            <a:off x="7770656" y="3566050"/>
            <a:ext cx="2981601" cy="863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Maheshwari </a:t>
            </a:r>
            <a:r>
              <a:rPr lang="en-IN" err="1">
                <a:latin typeface="Times New Roman" panose="02020603050405020304" pitchFamily="18" charset="0"/>
                <a:cs typeface="Times New Roman" panose="02020603050405020304" pitchFamily="18" charset="0"/>
              </a:rPr>
              <a:t>Sudhirrao</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Mathankar</a:t>
            </a:r>
            <a:endParaRPr lang="en-IN">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CD5D7F7-490D-1139-22E2-5DCE42459DBD}"/>
              </a:ext>
            </a:extLst>
          </p:cNvPr>
          <p:cNvSpPr/>
          <p:nvPr/>
        </p:nvSpPr>
        <p:spPr>
          <a:xfrm>
            <a:off x="5067300" y="3566050"/>
            <a:ext cx="2632599" cy="8893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Kusuma M G</a:t>
            </a:r>
          </a:p>
        </p:txBody>
      </p:sp>
      <p:sp>
        <p:nvSpPr>
          <p:cNvPr id="10" name="Rectangle: Rounded Corners 9">
            <a:extLst>
              <a:ext uri="{FF2B5EF4-FFF2-40B4-BE49-F238E27FC236}">
                <a16:creationId xmlns:a16="http://schemas.microsoft.com/office/drawing/2014/main" id="{3D3ADCFC-C3E7-9436-EFBF-B61856663397}"/>
              </a:ext>
            </a:extLst>
          </p:cNvPr>
          <p:cNvSpPr/>
          <p:nvPr/>
        </p:nvSpPr>
        <p:spPr>
          <a:xfrm>
            <a:off x="5067300" y="4634318"/>
            <a:ext cx="2703356" cy="8893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latin typeface="Times New Roman" panose="02020603050405020304" pitchFamily="18" charset="0"/>
                <a:cs typeface="Times New Roman" panose="02020603050405020304" pitchFamily="18" charset="0"/>
              </a:rPr>
              <a:t>Mapari</a:t>
            </a:r>
            <a:r>
              <a:rPr lang="en-IN">
                <a:latin typeface="Times New Roman" panose="02020603050405020304" pitchFamily="18" charset="0"/>
                <a:cs typeface="Times New Roman" panose="02020603050405020304" pitchFamily="18" charset="0"/>
              </a:rPr>
              <a:t> Aditi Dilip</a:t>
            </a:r>
          </a:p>
        </p:txBody>
      </p:sp>
      <p:sp>
        <p:nvSpPr>
          <p:cNvPr id="11" name="Rectangle: Rounded Corners 10">
            <a:extLst>
              <a:ext uri="{FF2B5EF4-FFF2-40B4-BE49-F238E27FC236}">
                <a16:creationId xmlns:a16="http://schemas.microsoft.com/office/drawing/2014/main" id="{57D06373-8D47-36CC-C33A-45BEF90F457A}"/>
              </a:ext>
            </a:extLst>
          </p:cNvPr>
          <p:cNvSpPr/>
          <p:nvPr/>
        </p:nvSpPr>
        <p:spPr>
          <a:xfrm>
            <a:off x="1736056" y="2368729"/>
            <a:ext cx="3125943" cy="1050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dirty="0">
                <a:latin typeface="Times New Roman"/>
                <a:cs typeface="Times New Roman"/>
              </a:rPr>
              <a:t>Ms. Sinchana M</a:t>
            </a:r>
          </a:p>
        </p:txBody>
      </p:sp>
      <p:sp>
        <p:nvSpPr>
          <p:cNvPr id="12" name="Rectangle: Rounded Corners 11">
            <a:extLst>
              <a:ext uri="{FF2B5EF4-FFF2-40B4-BE49-F238E27FC236}">
                <a16:creationId xmlns:a16="http://schemas.microsoft.com/office/drawing/2014/main" id="{FF0FC942-3E28-C0C7-DC78-4AA4B7C5B271}"/>
              </a:ext>
            </a:extLst>
          </p:cNvPr>
          <p:cNvSpPr/>
          <p:nvPr/>
        </p:nvSpPr>
        <p:spPr>
          <a:xfrm>
            <a:off x="4996543" y="2350552"/>
            <a:ext cx="2514600" cy="10689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dirty="0">
                <a:latin typeface="Times New Roman"/>
                <a:cs typeface="Times New Roman"/>
              </a:rPr>
              <a:t>Ms. R Bhavani </a:t>
            </a:r>
            <a:r>
              <a:rPr lang="en-IN" dirty="0" err="1">
                <a:latin typeface="Times New Roman"/>
                <a:cs typeface="Times New Roman"/>
              </a:rPr>
              <a:t>Kudthe</a:t>
            </a:r>
            <a:endParaRPr lang="en-IN" dirty="0">
              <a:latin typeface="Times New Roman"/>
              <a:cs typeface="Times New Roman"/>
            </a:endParaRPr>
          </a:p>
        </p:txBody>
      </p:sp>
      <p:sp>
        <p:nvSpPr>
          <p:cNvPr id="13" name="Rectangle: Rounded Corners 12">
            <a:extLst>
              <a:ext uri="{FF2B5EF4-FFF2-40B4-BE49-F238E27FC236}">
                <a16:creationId xmlns:a16="http://schemas.microsoft.com/office/drawing/2014/main" id="{FFF0FCC6-6E34-FB65-601B-2BE1253E3E05}"/>
              </a:ext>
            </a:extLst>
          </p:cNvPr>
          <p:cNvSpPr/>
          <p:nvPr/>
        </p:nvSpPr>
        <p:spPr>
          <a:xfrm>
            <a:off x="7626314" y="2378199"/>
            <a:ext cx="3125943" cy="1050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Sushanth H M</a:t>
            </a:r>
          </a:p>
        </p:txBody>
      </p:sp>
      <p:sp>
        <p:nvSpPr>
          <p:cNvPr id="14" name="Rectangle: Rounded Corners 13">
            <a:extLst>
              <a:ext uri="{FF2B5EF4-FFF2-40B4-BE49-F238E27FC236}">
                <a16:creationId xmlns:a16="http://schemas.microsoft.com/office/drawing/2014/main" id="{6CE3EDDA-F990-5C4A-79BE-F5D8172E3836}"/>
              </a:ext>
            </a:extLst>
          </p:cNvPr>
          <p:cNvSpPr/>
          <p:nvPr/>
        </p:nvSpPr>
        <p:spPr>
          <a:xfrm>
            <a:off x="1678142" y="3566050"/>
            <a:ext cx="3318401" cy="951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dirty="0">
                <a:latin typeface="Times New Roman"/>
                <a:cs typeface="Times New Roman"/>
              </a:rPr>
              <a:t>Ms. Sanika Sainath Chaudhari</a:t>
            </a:r>
          </a:p>
        </p:txBody>
      </p:sp>
      <p:sp>
        <p:nvSpPr>
          <p:cNvPr id="30" name="Title 22">
            <a:extLst>
              <a:ext uri="{FF2B5EF4-FFF2-40B4-BE49-F238E27FC236}">
                <a16:creationId xmlns:a16="http://schemas.microsoft.com/office/drawing/2014/main" id="{5349AC88-D096-A9DA-4331-35E191236954}"/>
              </a:ext>
            </a:extLst>
          </p:cNvPr>
          <p:cNvSpPr txBox="1">
            <a:spLocks/>
          </p:cNvSpPr>
          <p:nvPr/>
        </p:nvSpPr>
        <p:spPr>
          <a:xfrm>
            <a:off x="936171" y="1152579"/>
            <a:ext cx="10069286" cy="785078"/>
          </a:xfrm>
          <a:prstGeom prst="rect">
            <a:avLst/>
          </a:prstGeom>
        </p:spPr>
        <p:txBody>
          <a:bodyPr vert="horz" lIns="91440" tIns="45720" rIns="91440" bIns="45720" rtlCol="0" anchor="ctr">
            <a:noAutofit/>
          </a:bodyPr>
          <a:lstStyle>
            <a:lvl1pPr algn="l" defTabSz="457200" rtl="0" eaLnBrk="1" latinLnBrk="0" hangingPunct="1">
              <a:lnSpc>
                <a:spcPct val="90000"/>
              </a:lnSpc>
              <a:spcBef>
                <a:spcPct val="0"/>
              </a:spcBef>
              <a:buNone/>
              <a:defRPr sz="4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tx1"/>
                </a:solidFill>
                <a:latin typeface="Times New Roman" panose="02020603050405020304" pitchFamily="18" charset="0"/>
                <a:cs typeface="Times New Roman" panose="02020603050405020304" pitchFamily="18" charset="0"/>
              </a:rPr>
              <a:t>Meet Our Teammates</a:t>
            </a:r>
          </a:p>
        </p:txBody>
      </p:sp>
    </p:spTree>
    <p:extLst>
      <p:ext uri="{BB962C8B-B14F-4D97-AF65-F5344CB8AC3E}">
        <p14:creationId xmlns:p14="http://schemas.microsoft.com/office/powerpoint/2010/main" val="297972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6DC590-5434-9D3F-42F5-673CB2D84F5E}"/>
              </a:ext>
            </a:extLst>
          </p:cNvPr>
          <p:cNvSpPr>
            <a:spLocks noGrp="1"/>
          </p:cNvSpPr>
          <p:nvPr>
            <p:ph type="title"/>
          </p:nvPr>
        </p:nvSpPr>
        <p:spPr>
          <a:xfrm>
            <a:off x="446315" y="420625"/>
            <a:ext cx="6096000" cy="765920"/>
          </a:xfrm>
        </p:spPr>
        <p:txBody>
          <a:bodyPr>
            <a:noAutofit/>
          </a:bodyPr>
          <a:lstStyle/>
          <a:p>
            <a:r>
              <a:rPr lang="en-US" sz="3600" b="1">
                <a:latin typeface="Times New Roman" panose="02020603050405020304" pitchFamily="18" charset="0"/>
                <a:cs typeface="Times New Roman" panose="02020603050405020304" pitchFamily="18" charset="0"/>
              </a:rPr>
              <a:t>Weekly Performance Review</a:t>
            </a:r>
            <a:endParaRPr lang="en-IN" sz="3600" b="1">
              <a:latin typeface="Times New Roman" panose="02020603050405020304" pitchFamily="18" charset="0"/>
              <a:cs typeface="Times New Roman" panose="02020603050405020304" pitchFamily="18" charset="0"/>
            </a:endParaRPr>
          </a:p>
        </p:txBody>
      </p:sp>
      <p:sp>
        <p:nvSpPr>
          <p:cNvPr id="17" name="Text Placeholder 16">
            <a:extLst>
              <a:ext uri="{FF2B5EF4-FFF2-40B4-BE49-F238E27FC236}">
                <a16:creationId xmlns:a16="http://schemas.microsoft.com/office/drawing/2014/main" id="{E7296F4D-E0DB-FB2F-D035-65021F05EF9E}"/>
              </a:ext>
            </a:extLst>
          </p:cNvPr>
          <p:cNvSpPr>
            <a:spLocks noGrp="1"/>
          </p:cNvSpPr>
          <p:nvPr>
            <p:ph type="body" idx="1"/>
          </p:nvPr>
        </p:nvSpPr>
        <p:spPr>
          <a:xfrm>
            <a:off x="446314" y="2198913"/>
            <a:ext cx="5333999" cy="3472543"/>
          </a:xfrm>
        </p:spPr>
        <p:txBody>
          <a:bodyPr vert="horz" lIns="91440" tIns="45720" rIns="91440" bIns="45720" rtlCol="0" anchor="t">
            <a:normAutofit/>
          </a:bodyPr>
          <a:lstStyle/>
          <a:p>
            <a:r>
              <a:rPr lang="en-IN" sz="2800" b="1">
                <a:latin typeface="Times New Roman" panose="02020603050405020304" pitchFamily="18" charset="0"/>
                <a:cs typeface="Times New Roman" panose="02020603050405020304" pitchFamily="18" charset="0"/>
              </a:rPr>
              <a:t>Domain : </a:t>
            </a:r>
            <a:r>
              <a:rPr lang="en-US" sz="2800" b="1" spc="-132">
                <a:latin typeface="Times New Roman" panose="02020603050405020304" pitchFamily="18" charset="0"/>
                <a:cs typeface="Times New Roman" panose="02020603050405020304" pitchFamily="18" charset="0"/>
              </a:rPr>
              <a:t>CRM Analytics</a:t>
            </a:r>
            <a:endParaRPr lang="en-IN" sz="2800" b="1">
              <a:latin typeface="Times New Roman" panose="02020603050405020304" pitchFamily="18" charset="0"/>
              <a:cs typeface="Times New Roman" panose="02020603050405020304" pitchFamily="18" charset="0"/>
            </a:endParaRPr>
          </a:p>
          <a:p>
            <a:endParaRPr lang="en-IN" sz="2800" b="1">
              <a:latin typeface="Times New Roman" panose="02020603050405020304" pitchFamily="18" charset="0"/>
              <a:cs typeface="Times New Roman" panose="02020603050405020304" pitchFamily="18" charset="0"/>
            </a:endParaRPr>
          </a:p>
          <a:p>
            <a:r>
              <a:rPr lang="en-IN" sz="2800" b="1">
                <a:latin typeface="Times New Roman" panose="02020603050405020304" pitchFamily="18" charset="0"/>
                <a:cs typeface="Times New Roman" panose="02020603050405020304" pitchFamily="18" charset="0"/>
              </a:rPr>
              <a:t>Tools &amp; Modules Used:</a:t>
            </a:r>
          </a:p>
          <a:p>
            <a:r>
              <a:rPr lang="en-IN" sz="2800" b="1">
                <a:latin typeface="Times New Roman"/>
                <a:cs typeface="Times New Roman"/>
              </a:rPr>
              <a:t>1.MS Excel</a:t>
            </a:r>
          </a:p>
          <a:p>
            <a:r>
              <a:rPr lang="en-IN" sz="2800" b="1">
                <a:latin typeface="Times New Roman" panose="02020603050405020304" pitchFamily="18" charset="0"/>
                <a:cs typeface="Times New Roman" panose="02020603050405020304" pitchFamily="18" charset="0"/>
              </a:rPr>
              <a:t>2.Power BI</a:t>
            </a:r>
          </a:p>
          <a:p>
            <a:r>
              <a:rPr lang="en-IN" sz="2800" b="1">
                <a:latin typeface="Times New Roman"/>
                <a:cs typeface="Times New Roman"/>
              </a:rPr>
              <a:t>3.Tableau</a:t>
            </a:r>
          </a:p>
          <a:p>
            <a:r>
              <a:rPr lang="en-IN" sz="2800" b="1">
                <a:latin typeface="Times New Roman"/>
                <a:cs typeface="Times New Roman"/>
              </a:rPr>
              <a:t>4.MySQL</a:t>
            </a:r>
          </a:p>
        </p:txBody>
      </p:sp>
      <p:pic>
        <p:nvPicPr>
          <p:cNvPr id="8" name="Picture Placeholder 7">
            <a:extLst>
              <a:ext uri="{FF2B5EF4-FFF2-40B4-BE49-F238E27FC236}">
                <a16:creationId xmlns:a16="http://schemas.microsoft.com/office/drawing/2014/main" id="{8B2E1AD9-66CA-315D-7BF3-E644F5ED0602}"/>
              </a:ext>
            </a:extLst>
          </p:cNvPr>
          <p:cNvPicPr>
            <a:picLocks noGrp="1" noChangeAspect="1"/>
          </p:cNvPicPr>
          <p:nvPr>
            <p:ph type="pic" sz="quarter" idx="10"/>
          </p:nvPr>
        </p:nvPicPr>
        <p:blipFill>
          <a:blip r:embed="rId2"/>
          <a:srcRect l="1159" r="1159"/>
          <a:stretch>
            <a:fillRect/>
          </a:stretch>
        </p:blipFill>
        <p:spPr/>
      </p:pic>
    </p:spTree>
    <p:extLst>
      <p:ext uri="{BB962C8B-B14F-4D97-AF65-F5344CB8AC3E}">
        <p14:creationId xmlns:p14="http://schemas.microsoft.com/office/powerpoint/2010/main" val="141532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IN" b="1">
                <a:latin typeface="Times New Roman" panose="02020603050405020304" pitchFamily="18" charset="0"/>
                <a:cs typeface="Times New Roman" panose="02020603050405020304" pitchFamily="18" charset="0"/>
              </a:rPr>
              <a:t>Introduction</a:t>
            </a:r>
            <a:endParaRPr lang="en-US" b="1">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normAutofit fontScale="85000" lnSpcReduction="20000"/>
          </a:bodyPr>
          <a:lstStyle/>
          <a:p>
            <a:r>
              <a:rPr lang="en-IN" b="1">
                <a:latin typeface="Times New Roman" panose="02020603050405020304" pitchFamily="18" charset="0"/>
                <a:cs typeface="Times New Roman" panose="02020603050405020304" pitchFamily="18" charset="0"/>
              </a:rPr>
              <a:t>Data Collection &amp; Cleaning</a:t>
            </a:r>
            <a:endParaRPr lang="en-US" b="1">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normAutofit fontScale="85000" lnSpcReduction="20000"/>
          </a:bodyPr>
          <a:lstStyle/>
          <a:p>
            <a:r>
              <a:rPr lang="en-IN" b="1">
                <a:latin typeface="Times New Roman" panose="02020603050405020304" pitchFamily="18" charset="0"/>
                <a:cs typeface="Times New Roman" panose="02020603050405020304" pitchFamily="18" charset="0"/>
              </a:rPr>
              <a:t>Key KPIs Identification</a:t>
            </a:r>
            <a:endParaRPr lang="en-US" b="1">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normAutofit fontScale="85000" lnSpcReduction="20000"/>
          </a:bodyPr>
          <a:lstStyle/>
          <a:p>
            <a:r>
              <a:rPr lang="en-IN" b="1">
                <a:latin typeface="Times New Roman" panose="02020603050405020304" pitchFamily="18" charset="0"/>
                <a:cs typeface="Times New Roman" panose="02020603050405020304" pitchFamily="18" charset="0"/>
              </a:rPr>
              <a:t>Dashboard &amp; Visualization</a:t>
            </a:r>
            <a:endParaRPr lang="en-US" b="1">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normAutofit fontScale="85000" lnSpcReduction="20000"/>
          </a:bodyPr>
          <a:lstStyle/>
          <a:p>
            <a:r>
              <a:rPr lang="en-IN" b="1">
                <a:latin typeface="Times New Roman" panose="02020603050405020304" pitchFamily="18" charset="0"/>
                <a:cs typeface="Times New Roman" panose="02020603050405020304" pitchFamily="18" charset="0"/>
              </a:rPr>
              <a:t>Conclusion &amp; Recommendation</a:t>
            </a:r>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97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8052-048D-CC4D-E23C-6A7537788042}"/>
              </a:ext>
            </a:extLst>
          </p:cNvPr>
          <p:cNvSpPr>
            <a:spLocks noGrp="1"/>
          </p:cNvSpPr>
          <p:nvPr>
            <p:ph type="title"/>
          </p:nvPr>
        </p:nvSpPr>
        <p:spPr>
          <a:xfrm>
            <a:off x="1097280" y="696686"/>
            <a:ext cx="10058400" cy="740228"/>
          </a:xfrm>
        </p:spPr>
        <p:txBody>
          <a:bodyPr>
            <a:normAutofit/>
          </a:bodyPr>
          <a:lstStyle/>
          <a:p>
            <a:r>
              <a:rPr lang="en-US" b="1">
                <a:latin typeface="Times New Roman" panose="02020603050405020304" pitchFamily="18" charset="0"/>
                <a:cs typeface="Times New Roman" panose="02020603050405020304" pitchFamily="18" charset="0"/>
              </a:rPr>
              <a:t>INTRODUCTION</a:t>
            </a:r>
            <a:endParaRPr lang="en-IN"/>
          </a:p>
        </p:txBody>
      </p:sp>
      <p:sp>
        <p:nvSpPr>
          <p:cNvPr id="3" name="Content Placeholder 2">
            <a:extLst>
              <a:ext uri="{FF2B5EF4-FFF2-40B4-BE49-F238E27FC236}">
                <a16:creationId xmlns:a16="http://schemas.microsoft.com/office/drawing/2014/main" id="{3C7DF3C1-F7CE-977C-A6BE-C49602EAD360}"/>
              </a:ext>
            </a:extLst>
          </p:cNvPr>
          <p:cNvSpPr>
            <a:spLocks noGrp="1"/>
          </p:cNvSpPr>
          <p:nvPr>
            <p:ph idx="1"/>
          </p:nvPr>
        </p:nvSpPr>
        <p:spPr>
          <a:xfrm>
            <a:off x="1097280" y="1883230"/>
            <a:ext cx="10115203" cy="3985864"/>
          </a:xfrm>
        </p:spPr>
        <p:txBody>
          <a:bodyPr>
            <a:normAutofit/>
          </a:bodyPr>
          <a:lstStyle/>
          <a:p>
            <a:r>
              <a:rPr lang="en-US" sz="2400">
                <a:latin typeface="Times New Roman" panose="02020603050405020304" pitchFamily="18" charset="0"/>
                <a:cs typeface="Times New Roman" panose="02020603050405020304" pitchFamily="18" charset="0"/>
              </a:rPr>
              <a:t>This presentation showcases a </a:t>
            </a:r>
            <a:r>
              <a:rPr lang="en-US" sz="2400" b="1">
                <a:latin typeface="Times New Roman" panose="02020603050405020304" pitchFamily="18" charset="0"/>
                <a:cs typeface="Times New Roman" panose="02020603050405020304" pitchFamily="18" charset="0"/>
              </a:rPr>
              <a:t>CRM Analytics Lead &amp; Opportunity Dashboard</a:t>
            </a:r>
            <a:r>
              <a:rPr lang="en-US" sz="2400">
                <a:latin typeface="Times New Roman" panose="02020603050405020304" pitchFamily="18" charset="0"/>
                <a:cs typeface="Times New Roman" panose="02020603050405020304" pitchFamily="18" charset="0"/>
              </a:rPr>
              <a:t> designed to provide end-to-end visibility into the sales funnel — from lead generation to opportunity closure and revenue realization.</a:t>
            </a:r>
          </a:p>
          <a:p>
            <a:r>
              <a:rPr lang="en-US" sz="2400">
                <a:latin typeface="Times New Roman" panose="02020603050405020304" pitchFamily="18" charset="0"/>
                <a:cs typeface="Times New Roman" panose="02020603050405020304" pitchFamily="18" charset="0"/>
              </a:rPr>
              <a:t>The dashboards consolidate key KPIs such as </a:t>
            </a:r>
            <a:r>
              <a:rPr lang="en-US" sz="2400" b="1">
                <a:latin typeface="Times New Roman" panose="02020603050405020304" pitchFamily="18" charset="0"/>
                <a:cs typeface="Times New Roman" panose="02020603050405020304" pitchFamily="18" charset="0"/>
              </a:rPr>
              <a:t>Total Leads, Expected Revenue, Conversion Rate, Win/Loss Rate, Active Opportunities, and Industry-wise performance</a:t>
            </a:r>
            <a:r>
              <a:rPr lang="en-US" sz="2400">
                <a:latin typeface="Times New Roman" panose="02020603050405020304" pitchFamily="18" charset="0"/>
                <a:cs typeface="Times New Roman" panose="02020603050405020304" pitchFamily="18" charset="0"/>
              </a:rPr>
              <a:t> to help stakeholders monitor pipeline health, evaluate sales effectiveness, and identify high-impact business segments.</a:t>
            </a:r>
          </a:p>
          <a:p>
            <a:r>
              <a:rPr lang="en-US" sz="2400">
                <a:latin typeface="Times New Roman" panose="02020603050405020304" pitchFamily="18" charset="0"/>
                <a:cs typeface="Times New Roman" panose="02020603050405020304" pitchFamily="18" charset="0"/>
              </a:rPr>
              <a:t>By leveraging data-driven insights through interactive visuals and trend analysis, this solution supports </a:t>
            </a:r>
            <a:r>
              <a:rPr lang="en-US" sz="2400" b="1">
                <a:latin typeface="Times New Roman" panose="02020603050405020304" pitchFamily="18" charset="0"/>
                <a:cs typeface="Times New Roman" panose="02020603050405020304" pitchFamily="18" charset="0"/>
              </a:rPr>
              <a:t>better forecasting, improved conversion strategies, and informed decision-making</a:t>
            </a:r>
            <a:r>
              <a:rPr lang="en-US" sz="2400">
                <a:latin typeface="Times New Roman" panose="02020603050405020304" pitchFamily="18" charset="0"/>
                <a:cs typeface="Times New Roman" panose="02020603050405020304" pitchFamily="18" charset="0"/>
              </a:rPr>
              <a:t> across sales and marketing teams.</a:t>
            </a:r>
          </a:p>
          <a:p>
            <a:pPr>
              <a:buFont typeface="Wingdings" panose="05000000000000000000" pitchFamily="2" charset="2"/>
              <a:buChar char="Ø"/>
            </a:pPr>
            <a:endParaRPr lang="en-US"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2894658-043C-2134-FBC4-B6D103F3502A}"/>
              </a:ext>
            </a:extLst>
          </p:cNvPr>
          <p:cNvSpPr>
            <a:spLocks noGrp="1"/>
          </p:cNvSpPr>
          <p:nvPr>
            <p:ph type="dt" sz="half" idx="10"/>
          </p:nvPr>
        </p:nvSpPr>
        <p:spPr/>
        <p:txBody>
          <a:bodyPr/>
          <a:lstStyle/>
          <a:p>
            <a:r>
              <a:rPr lang="en-US" noProof="0"/>
              <a:t>20XX</a:t>
            </a:r>
          </a:p>
        </p:txBody>
      </p:sp>
      <p:sp>
        <p:nvSpPr>
          <p:cNvPr id="5" name="Footer Placeholder 4">
            <a:extLst>
              <a:ext uri="{FF2B5EF4-FFF2-40B4-BE49-F238E27FC236}">
                <a16:creationId xmlns:a16="http://schemas.microsoft.com/office/drawing/2014/main" id="{E8724BD9-7754-CB8A-626D-9732D14F34BA}"/>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31E7E2C6-A349-B187-1DFC-5B2F66054929}"/>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Tree>
    <p:extLst>
      <p:ext uri="{BB962C8B-B14F-4D97-AF65-F5344CB8AC3E}">
        <p14:creationId xmlns:p14="http://schemas.microsoft.com/office/powerpoint/2010/main" val="241151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F8D3-03E7-B297-8775-BE1439F01FF8}"/>
              </a:ext>
            </a:extLst>
          </p:cNvPr>
          <p:cNvSpPr>
            <a:spLocks noGrp="1"/>
          </p:cNvSpPr>
          <p:nvPr>
            <p:ph type="title"/>
          </p:nvPr>
        </p:nvSpPr>
        <p:spPr>
          <a:xfrm>
            <a:off x="1097280" y="286604"/>
            <a:ext cx="10058400" cy="522916"/>
          </a:xfrm>
        </p:spPr>
        <p:txBody>
          <a:bodyPr>
            <a:normAutofit fontScale="90000"/>
          </a:bodyPr>
          <a:lstStyle/>
          <a:p>
            <a:r>
              <a:rPr lang="en-IN" b="1">
                <a:latin typeface="Times New Roman" panose="02020603050405020304" pitchFamily="18" charset="0"/>
                <a:cs typeface="Times New Roman" panose="02020603050405020304" pitchFamily="18" charset="0"/>
              </a:rPr>
              <a:t>DATASET DESCRIPTION</a:t>
            </a:r>
            <a:endParaRPr lang="en-IN"/>
          </a:p>
        </p:txBody>
      </p:sp>
      <p:sp>
        <p:nvSpPr>
          <p:cNvPr id="3" name="Content Placeholder 2">
            <a:extLst>
              <a:ext uri="{FF2B5EF4-FFF2-40B4-BE49-F238E27FC236}">
                <a16:creationId xmlns:a16="http://schemas.microsoft.com/office/drawing/2014/main" id="{323BB0DE-568E-FF0A-9D00-4D33043BE8A4}"/>
              </a:ext>
            </a:extLst>
          </p:cNvPr>
          <p:cNvSpPr>
            <a:spLocks noGrp="1"/>
          </p:cNvSpPr>
          <p:nvPr>
            <p:ph idx="1"/>
          </p:nvPr>
        </p:nvSpPr>
        <p:spPr>
          <a:xfrm>
            <a:off x="674915" y="988906"/>
            <a:ext cx="10961914" cy="5188057"/>
          </a:xfrm>
        </p:spPr>
        <p:txBody>
          <a:bodyPr>
            <a:normAutofit/>
          </a:bodyPr>
          <a:lstStyle/>
          <a:p>
            <a:r>
              <a:rPr lang="en-US" sz="2000" b="1">
                <a:latin typeface="Times New Roman" panose="02020603050405020304" pitchFamily="18" charset="0"/>
                <a:cs typeface="Times New Roman" panose="02020603050405020304" pitchFamily="18" charset="0"/>
              </a:rPr>
              <a:t>Lead Dataset</a:t>
            </a:r>
          </a:p>
          <a:p>
            <a:pPr marL="0" indent="0">
              <a:buNone/>
            </a:pPr>
            <a:r>
              <a:rPr lang="en-US" sz="2000">
                <a:latin typeface="Times New Roman" panose="02020603050405020304" pitchFamily="18" charset="0"/>
                <a:cs typeface="Times New Roman" panose="02020603050405020304" pitchFamily="18" charset="0"/>
              </a:rPr>
              <a:t>	This dataset contains information related to lead acquisition and qualification.</a:t>
            </a:r>
          </a:p>
          <a:p>
            <a:r>
              <a:rPr lang="en-US" sz="2000" b="1">
                <a:latin typeface="Times New Roman" panose="02020603050405020304" pitchFamily="18" charset="0"/>
                <a:cs typeface="Times New Roman" panose="02020603050405020304" pitchFamily="18" charset="0"/>
              </a:rPr>
              <a:t>Key Fields:</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Lead ID – Unique identifier for each lead</a:t>
            </a:r>
          </a:p>
          <a:p>
            <a:pPr marL="0" indent="0">
              <a:buNone/>
            </a:pPr>
            <a:r>
              <a:rPr lang="en-US" sz="2000">
                <a:latin typeface="Times New Roman" panose="02020603050405020304" pitchFamily="18" charset="0"/>
                <a:cs typeface="Times New Roman" panose="02020603050405020304" pitchFamily="18" charset="0"/>
              </a:rPr>
              <a:t>	Lead Source – Origin of the lead (Website, Inside Sales, Webinar, etc.)</a:t>
            </a:r>
          </a:p>
          <a:p>
            <a:pPr marL="0" indent="0">
              <a:buNone/>
            </a:pPr>
            <a:r>
              <a:rPr lang="en-US" sz="2000">
                <a:latin typeface="Times New Roman" panose="02020603050405020304" pitchFamily="18" charset="0"/>
                <a:cs typeface="Times New Roman" panose="02020603050405020304" pitchFamily="18" charset="0"/>
              </a:rPr>
              <a:t>	Industry – Business sector of the lead</a:t>
            </a:r>
          </a:p>
          <a:p>
            <a:pPr marL="0" indent="0">
              <a:buNone/>
            </a:pPr>
            <a:r>
              <a:rPr lang="en-US" sz="2000">
                <a:latin typeface="Times New Roman" panose="02020603050405020304" pitchFamily="18" charset="0"/>
                <a:cs typeface="Times New Roman" panose="02020603050405020304" pitchFamily="18" charset="0"/>
              </a:rPr>
              <a:t>	Lead Stage – Current stage in the funnel (Prospect, MQL, SQL, Converted, etc.)</a:t>
            </a:r>
          </a:p>
          <a:p>
            <a:pPr marL="0" indent="0">
              <a:buNone/>
            </a:pPr>
            <a:r>
              <a:rPr lang="en-US" sz="2000">
                <a:latin typeface="Times New Roman" panose="02020603050405020304" pitchFamily="18" charset="0"/>
                <a:cs typeface="Times New Roman" panose="02020603050405020304" pitchFamily="18" charset="0"/>
              </a:rPr>
              <a:t>	Converted Account ID – Account created after lead conversion</a:t>
            </a:r>
          </a:p>
          <a:p>
            <a:pPr marL="0" indent="0">
              <a:buNone/>
            </a:pPr>
            <a:r>
              <a:rPr lang="en-US" sz="2000">
                <a:latin typeface="Times New Roman" panose="02020603050405020304" pitchFamily="18" charset="0"/>
                <a:cs typeface="Times New Roman" panose="02020603050405020304" pitchFamily="18" charset="0"/>
              </a:rPr>
              <a:t>	Converted Opportunity ID – Opportunity generated from the lead</a:t>
            </a:r>
          </a:p>
          <a:p>
            <a:pPr marL="0" indent="0">
              <a:buNone/>
            </a:pPr>
            <a:r>
              <a:rPr lang="en-US" sz="2000">
                <a:latin typeface="Times New Roman" panose="02020603050405020304" pitchFamily="18" charset="0"/>
                <a:cs typeface="Times New Roman" panose="02020603050405020304" pitchFamily="18" charset="0"/>
              </a:rPr>
              <a:t>	Conversion Status – Indicates whether the lead was converted</a:t>
            </a:r>
          </a:p>
          <a:p>
            <a:r>
              <a:rPr lang="en-US" sz="2000" b="1">
                <a:latin typeface="Times New Roman" panose="02020603050405020304" pitchFamily="18" charset="0"/>
                <a:cs typeface="Times New Roman" panose="02020603050405020304" pitchFamily="18" charset="0"/>
              </a:rPr>
              <a:t>Usage: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Supports analysis of Total Leads, Lead Conversion Rate, Converted Accounts, Converted Opportunities, and lead distribution by source, industry, and stage.</a:t>
            </a:r>
          </a:p>
          <a:p>
            <a:endParaRPr lang="en-IN" sz="20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172C070-299B-EECC-2B90-60DA90B6F1CE}"/>
              </a:ext>
            </a:extLst>
          </p:cNvPr>
          <p:cNvSpPr>
            <a:spLocks noGrp="1"/>
          </p:cNvSpPr>
          <p:nvPr>
            <p:ph type="dt" sz="half" idx="10"/>
          </p:nvPr>
        </p:nvSpPr>
        <p:spPr/>
        <p:txBody>
          <a:bodyPr/>
          <a:lstStyle/>
          <a:p>
            <a:r>
              <a:rPr lang="en-US" noProof="0"/>
              <a:t>20XX</a:t>
            </a:r>
          </a:p>
        </p:txBody>
      </p:sp>
      <p:sp>
        <p:nvSpPr>
          <p:cNvPr id="5" name="Footer Placeholder 4">
            <a:extLst>
              <a:ext uri="{FF2B5EF4-FFF2-40B4-BE49-F238E27FC236}">
                <a16:creationId xmlns:a16="http://schemas.microsoft.com/office/drawing/2014/main" id="{C0B19802-C0ED-22E3-221D-919698730789}"/>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1FED271B-414D-7EF9-816C-7656ADCFEB52}"/>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Tree>
    <p:extLst>
      <p:ext uri="{BB962C8B-B14F-4D97-AF65-F5344CB8AC3E}">
        <p14:creationId xmlns:p14="http://schemas.microsoft.com/office/powerpoint/2010/main" val="139346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575A6-AEC8-802E-09C4-CFC76D21A3E0}"/>
              </a:ext>
            </a:extLst>
          </p:cNvPr>
          <p:cNvSpPr>
            <a:spLocks noGrp="1"/>
          </p:cNvSpPr>
          <p:nvPr>
            <p:ph idx="1"/>
          </p:nvPr>
        </p:nvSpPr>
        <p:spPr>
          <a:xfrm>
            <a:off x="838200" y="555171"/>
            <a:ext cx="10515600" cy="5236029"/>
          </a:xfrm>
        </p:spPr>
        <p:txBody>
          <a:bodyPr>
            <a:normAutofit fontScale="92500" lnSpcReduction="20000"/>
          </a:bodyPr>
          <a:lstStyle/>
          <a:p>
            <a:r>
              <a:rPr lang="en-US" b="1">
                <a:latin typeface="Times New Roman" panose="02020603050405020304" pitchFamily="18" charset="0"/>
                <a:cs typeface="Times New Roman" panose="02020603050405020304" pitchFamily="18" charset="0"/>
              </a:rPr>
              <a:t>Opportunity Dataset</a:t>
            </a:r>
          </a:p>
          <a:p>
            <a:pPr marL="0" indent="0">
              <a:buNone/>
            </a:pPr>
            <a:r>
              <a:rPr lang="en-US">
                <a:latin typeface="Times New Roman" panose="02020603050405020304" pitchFamily="18" charset="0"/>
                <a:cs typeface="Times New Roman" panose="02020603050405020304" pitchFamily="18" charset="0"/>
              </a:rPr>
              <a:t>	This dataset captures sales opportunity details and revenue metrics.</a:t>
            </a:r>
          </a:p>
          <a:p>
            <a:r>
              <a:rPr lang="en-US" b="1">
                <a:latin typeface="Times New Roman" panose="02020603050405020304" pitchFamily="18" charset="0"/>
                <a:cs typeface="Times New Roman" panose="02020603050405020304" pitchFamily="18" charset="0"/>
              </a:rPr>
              <a:t>Key Fields:</a:t>
            </a: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	Opportunity ID – Unique opportunity identifier</a:t>
            </a:r>
          </a:p>
          <a:p>
            <a:pPr marL="0" indent="0">
              <a:buNone/>
            </a:pPr>
            <a:r>
              <a:rPr lang="en-US">
                <a:latin typeface="Times New Roman" panose="02020603050405020304" pitchFamily="18" charset="0"/>
                <a:cs typeface="Times New Roman" panose="02020603050405020304" pitchFamily="18" charset="0"/>
              </a:rPr>
              <a:t>	Opportunity Type – New Business, Existing Business, Safety &amp; Security</a:t>
            </a:r>
          </a:p>
          <a:p>
            <a:pPr marL="0" indent="0">
              <a:buNone/>
            </a:pPr>
            <a:r>
              <a:rPr lang="en-US">
                <a:latin typeface="Times New Roman" panose="02020603050405020304" pitchFamily="18" charset="0"/>
                <a:cs typeface="Times New Roman" panose="02020603050405020304" pitchFamily="18" charset="0"/>
              </a:rPr>
              <a:t>	Industry – Customer industry</a:t>
            </a:r>
          </a:p>
          <a:p>
            <a:pPr marL="0" indent="0">
              <a:buNone/>
            </a:pPr>
            <a:r>
              <a:rPr lang="en-US">
                <a:latin typeface="Times New Roman" panose="02020603050405020304" pitchFamily="18" charset="0"/>
                <a:cs typeface="Times New Roman" panose="02020603050405020304" pitchFamily="18" charset="0"/>
              </a:rPr>
              <a:t>	Expected Amount – Forecasted revenue value</a:t>
            </a:r>
          </a:p>
          <a:p>
            <a:pPr marL="0" indent="0">
              <a:buNone/>
            </a:pPr>
            <a:r>
              <a:rPr lang="en-US">
                <a:latin typeface="Times New Roman" panose="02020603050405020304" pitchFamily="18" charset="0"/>
                <a:cs typeface="Times New Roman" panose="02020603050405020304" pitchFamily="18" charset="0"/>
              </a:rPr>
              <a:t>	Status – Open, Won, or Lost</a:t>
            </a:r>
          </a:p>
          <a:p>
            <a:pPr marL="0" indent="0">
              <a:buNone/>
            </a:pPr>
            <a:r>
              <a:rPr lang="en-US">
                <a:latin typeface="Times New Roman" panose="02020603050405020304" pitchFamily="18" charset="0"/>
                <a:cs typeface="Times New Roman" panose="02020603050405020304" pitchFamily="18" charset="0"/>
              </a:rPr>
              <a:t>	Close Date – Opportunity closure date</a:t>
            </a:r>
          </a:p>
          <a:p>
            <a:r>
              <a:rPr lang="en-US" b="1">
                <a:latin typeface="Times New Roman" panose="02020603050405020304" pitchFamily="18" charset="0"/>
                <a:cs typeface="Times New Roman" panose="02020603050405020304" pitchFamily="18" charset="0"/>
              </a:rPr>
              <a:t>Usage:</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Used to calculate Expected Amount, Active Opportunities, Win Rate, Loss Rate, Conversion Rate, revenue trends, and opportunity performance by industry and type.</a:t>
            </a:r>
          </a:p>
          <a:p>
            <a:pPr marL="0" indent="0">
              <a:buNone/>
            </a:pPr>
            <a:endParaRPr lang="en-IN">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3232C0B-7632-B56B-B7AA-AEBC59F2A623}"/>
              </a:ext>
            </a:extLst>
          </p:cNvPr>
          <p:cNvSpPr>
            <a:spLocks noGrp="1"/>
          </p:cNvSpPr>
          <p:nvPr>
            <p:ph type="dt" sz="half" idx="10"/>
          </p:nvPr>
        </p:nvSpPr>
        <p:spPr/>
        <p:txBody>
          <a:bodyPr/>
          <a:lstStyle/>
          <a:p>
            <a:r>
              <a:rPr lang="en-US" noProof="0"/>
              <a:t>20XX</a:t>
            </a:r>
          </a:p>
        </p:txBody>
      </p:sp>
      <p:sp>
        <p:nvSpPr>
          <p:cNvPr id="5" name="Footer Placeholder 4">
            <a:extLst>
              <a:ext uri="{FF2B5EF4-FFF2-40B4-BE49-F238E27FC236}">
                <a16:creationId xmlns:a16="http://schemas.microsoft.com/office/drawing/2014/main" id="{35DBF264-EFCD-53DC-AF74-5D09EC4B4909}"/>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B391BF04-FD0C-CDA8-F466-12B9023839E4}"/>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Tree>
    <p:extLst>
      <p:ext uri="{BB962C8B-B14F-4D97-AF65-F5344CB8AC3E}">
        <p14:creationId xmlns:p14="http://schemas.microsoft.com/office/powerpoint/2010/main" val="199924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646111" y="0"/>
            <a:ext cx="10827432" cy="762000"/>
          </a:xfrm>
        </p:spPr>
        <p:txBody>
          <a:bodyPr/>
          <a:lstStyle/>
          <a:p>
            <a:pPr algn="ctr"/>
            <a:r>
              <a:rPr lang="en-US" b="1">
                <a:latin typeface="Times New Roman" panose="02020603050405020304" pitchFamily="18" charset="0"/>
                <a:cs typeface="Times New Roman" panose="02020603050405020304" pitchFamily="18" charset="0"/>
              </a:rPr>
              <a:t>Excel Dashboard</a:t>
            </a:r>
          </a:p>
        </p:txBody>
      </p:sp>
      <p:pic>
        <p:nvPicPr>
          <p:cNvPr id="12" name="Content Placeholder 11">
            <a:extLst>
              <a:ext uri="{FF2B5EF4-FFF2-40B4-BE49-F238E27FC236}">
                <a16:creationId xmlns:a16="http://schemas.microsoft.com/office/drawing/2014/main" id="{6C67CC06-19B5-EE1B-2589-6C13414629EC}"/>
              </a:ext>
            </a:extLst>
          </p:cNvPr>
          <p:cNvPicPr>
            <a:picLocks noGrp="1" noChangeAspect="1"/>
          </p:cNvPicPr>
          <p:nvPr>
            <p:ph idx="1"/>
          </p:nvPr>
        </p:nvPicPr>
        <p:blipFill>
          <a:blip r:embed="rId2"/>
          <a:stretch>
            <a:fillRect/>
          </a:stretch>
        </p:blipFill>
        <p:spPr>
          <a:xfrm>
            <a:off x="348343" y="762000"/>
            <a:ext cx="11647714" cy="5414963"/>
          </a:xfrm>
        </p:spPr>
      </p:pic>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a:t>Presentation title</a:t>
            </a:r>
          </a:p>
        </p:txBody>
      </p:sp>
    </p:spTree>
    <p:extLst>
      <p:ext uri="{BB962C8B-B14F-4D97-AF65-F5344CB8AC3E}">
        <p14:creationId xmlns:p14="http://schemas.microsoft.com/office/powerpoint/2010/main" val="28310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85A6-5381-F425-BF29-E1FBCE26DB87}"/>
              </a:ext>
            </a:extLst>
          </p:cNvPr>
          <p:cNvSpPr>
            <a:spLocks noGrp="1"/>
          </p:cNvSpPr>
          <p:nvPr>
            <p:ph type="title"/>
          </p:nvPr>
        </p:nvSpPr>
        <p:spPr>
          <a:xfrm>
            <a:off x="838200" y="136525"/>
            <a:ext cx="10515600" cy="712561"/>
          </a:xfrm>
        </p:spPr>
        <p:txBody>
          <a:bodyPr>
            <a:normAutofit/>
          </a:bodyPr>
          <a:lstStyle/>
          <a:p>
            <a:pPr algn="ctr"/>
            <a:r>
              <a:rPr lang="en-US" b="1">
                <a:latin typeface="Times New Roman" panose="02020603050405020304" pitchFamily="18" charset="0"/>
                <a:cs typeface="Times New Roman" panose="02020603050405020304" pitchFamily="18" charset="0"/>
              </a:rPr>
              <a:t>Excel Dashboard</a:t>
            </a:r>
            <a:endParaRPr lang="en-IN"/>
          </a:p>
        </p:txBody>
      </p:sp>
      <p:pic>
        <p:nvPicPr>
          <p:cNvPr id="8" name="Content Placeholder 7">
            <a:extLst>
              <a:ext uri="{FF2B5EF4-FFF2-40B4-BE49-F238E27FC236}">
                <a16:creationId xmlns:a16="http://schemas.microsoft.com/office/drawing/2014/main" id="{4B43680E-0F6B-5CEF-65CC-E0853EEBE112}"/>
              </a:ext>
            </a:extLst>
          </p:cNvPr>
          <p:cNvPicPr>
            <a:picLocks noGrp="1" noChangeAspect="1"/>
          </p:cNvPicPr>
          <p:nvPr>
            <p:ph idx="1"/>
          </p:nvPr>
        </p:nvPicPr>
        <p:blipFill>
          <a:blip r:embed="rId2"/>
          <a:stretch>
            <a:fillRect/>
          </a:stretch>
        </p:blipFill>
        <p:spPr>
          <a:xfrm>
            <a:off x="647700" y="849087"/>
            <a:ext cx="10896600" cy="5507264"/>
          </a:xfrm>
        </p:spPr>
      </p:pic>
      <p:sp>
        <p:nvSpPr>
          <p:cNvPr id="4" name="Date Placeholder 3">
            <a:extLst>
              <a:ext uri="{FF2B5EF4-FFF2-40B4-BE49-F238E27FC236}">
                <a16:creationId xmlns:a16="http://schemas.microsoft.com/office/drawing/2014/main" id="{C40D3288-B71C-7657-5BD3-FFA95F8125EB}"/>
              </a:ext>
            </a:extLst>
          </p:cNvPr>
          <p:cNvSpPr>
            <a:spLocks noGrp="1"/>
          </p:cNvSpPr>
          <p:nvPr>
            <p:ph type="dt" sz="half" idx="10"/>
          </p:nvPr>
        </p:nvSpPr>
        <p:spPr/>
        <p:txBody>
          <a:bodyPr/>
          <a:lstStyle/>
          <a:p>
            <a:r>
              <a:rPr lang="en-US" noProof="0"/>
              <a:t>20XX</a:t>
            </a:r>
          </a:p>
        </p:txBody>
      </p:sp>
      <p:sp>
        <p:nvSpPr>
          <p:cNvPr id="5" name="Footer Placeholder 4">
            <a:extLst>
              <a:ext uri="{FF2B5EF4-FFF2-40B4-BE49-F238E27FC236}">
                <a16:creationId xmlns:a16="http://schemas.microsoft.com/office/drawing/2014/main" id="{AA7FE18F-7DE1-BB86-55A7-94201C53F45D}"/>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54C9A005-B046-DC90-6339-56233586D357}"/>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Tree>
    <p:extLst>
      <p:ext uri="{BB962C8B-B14F-4D97-AF65-F5344CB8AC3E}">
        <p14:creationId xmlns:p14="http://schemas.microsoft.com/office/powerpoint/2010/main" val="17876980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Depth</Template>
  <TotalTime>0</TotalTime>
  <Words>695</Words>
  <Application>Microsoft Office PowerPoint</Application>
  <PresentationFormat>Widescreen</PresentationFormat>
  <Paragraphs>103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Karla</vt:lpstr>
      <vt:lpstr>Times New Roman</vt:lpstr>
      <vt:lpstr>Wingdings</vt:lpstr>
      <vt:lpstr>Office Theme</vt:lpstr>
      <vt:lpstr>Axon Project on  CRM Analytics</vt:lpstr>
      <vt:lpstr>PowerPoint Presentation</vt:lpstr>
      <vt:lpstr>Weekly Performance Review</vt:lpstr>
      <vt:lpstr>AGENDA</vt:lpstr>
      <vt:lpstr>INTRODUCTION</vt:lpstr>
      <vt:lpstr>DATASET DESCRIPTION</vt:lpstr>
      <vt:lpstr>PowerPoint Presentation</vt:lpstr>
      <vt:lpstr>Excel Dashboard</vt:lpstr>
      <vt:lpstr>Excel Dashboard</vt:lpstr>
      <vt:lpstr>Power BI Dashboard</vt:lpstr>
      <vt:lpstr>Power BI Dashboard</vt:lpstr>
      <vt:lpstr>Tableau Dashboard</vt:lpstr>
      <vt:lpstr>Tableau Dashboard</vt:lpstr>
      <vt:lpstr>PowerPoint Presentation</vt:lpstr>
      <vt:lpstr>PowerPoint Presentation</vt:lpstr>
      <vt:lpstr>MySQL Queries-  Lead Dashboard</vt:lpstr>
      <vt:lpstr>Conclusion</vt:lpstr>
      <vt:lpstr>Focus marketing efforts on high-performing lead sources and industries to maximize conversion efficiency. Implement regular pipeline reviews to reduce opportunity aging and improve closure rates. Strengthen lead nurturing strategies at early stages (Prospect / MQL) to improve overall conversion. Prioritize high-value opportunity types based on Expected Amount trends. Use Win/Loss insights to identify common deal blockers and refine sales strategies. Enhance forecasting accuracy by continuously comparing Expected vs Forecast revenue. Introduce automated alerts for inactive or stalled opportunities to improve follow-ups. Periodically refresh dashboards to ensure real-time visibility and data accuracy.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Bhavani Kudthe</dc:creator>
  <cp:lastModifiedBy>Bhavani Kudthe</cp:lastModifiedBy>
  <cp:revision>8</cp:revision>
  <dcterms:created xsi:type="dcterms:W3CDTF">2025-12-11T08:18:38Z</dcterms:created>
  <dcterms:modified xsi:type="dcterms:W3CDTF">2026-01-31T07:16:01Z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